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drawings/drawing2.xml" ContentType="application/vnd.openxmlformats-officedocument.drawingml.chartshapes+xml"/>
  <Override PartName="/ppt/charts/chart8.xml" ContentType="application/vnd.openxmlformats-officedocument.drawingml.chart+xml"/>
  <Override PartName="/ppt/theme/themeOverride7.xml" ContentType="application/vnd.openxmlformats-officedocument.themeOverride+xml"/>
  <Override PartName="/ppt/charts/chart9.xml" ContentType="application/vnd.openxmlformats-officedocument.drawingml.chart+xml"/>
  <Override PartName="/ppt/theme/themeOverride8.xml" ContentType="application/vnd.openxmlformats-officedocument.themeOverride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theme/themeOverride9.xml" ContentType="application/vnd.openxmlformats-officedocument.themeOverride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theme/themeOverride10.xml" ContentType="application/vnd.openxmlformats-officedocument.themeOverride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theme/themeOverride11.xml" ContentType="application/vnd.openxmlformats-officedocument.themeOverride+xml"/>
  <Override PartName="/ppt/charts/chart13.xml" ContentType="application/vnd.openxmlformats-officedocument.drawingml.chart+xml"/>
  <Override PartName="/ppt/theme/themeOverride12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4.xml" ContentType="application/vnd.openxmlformats-officedocument.drawingml.chart+xml"/>
  <Override PartName="/ppt/theme/themeOverride13.xml" ContentType="application/vnd.openxmlformats-officedocument.themeOverride+xml"/>
  <Override PartName="/ppt/charts/chart15.xml" ContentType="application/vnd.openxmlformats-officedocument.drawingml.chart+xml"/>
  <Override PartName="/ppt/theme/themeOverride14.xml" ContentType="application/vnd.openxmlformats-officedocument.themeOverride+xml"/>
  <Override PartName="/ppt/notesSlides/notesSlide17.xml" ContentType="application/vnd.openxmlformats-officedocument.presentationml.notesSlide+xml"/>
  <Override PartName="/ppt/charts/chart16.xml" ContentType="application/vnd.openxmlformats-officedocument.drawingml.chart+xml"/>
  <Override PartName="/ppt/theme/themeOverride15.xml" ContentType="application/vnd.openxmlformats-officedocument.themeOverride+xml"/>
  <Override PartName="/ppt/charts/chart17.xml" ContentType="application/vnd.openxmlformats-officedocument.drawingml.chart+xml"/>
  <Override PartName="/ppt/theme/themeOverride16.xml" ContentType="application/vnd.openxmlformats-officedocument.themeOverride+xml"/>
  <Override PartName="/ppt/notesSlides/notesSlide18.xml" ContentType="application/vnd.openxmlformats-officedocument.presentationml.notesSlide+xml"/>
  <Override PartName="/ppt/charts/chart18.xml" ContentType="application/vnd.openxmlformats-officedocument.drawingml.chart+xml"/>
  <Override PartName="/ppt/theme/themeOverride17.xml" ContentType="application/vnd.openxmlformats-officedocument.themeOverrid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theme/themeOverride18.xml" ContentType="application/vnd.openxmlformats-officedocument.themeOverride+xml"/>
  <Override PartName="/ppt/charts/chart21.xml" ContentType="application/vnd.openxmlformats-officedocument.drawingml.chart+xml"/>
  <Override PartName="/ppt/theme/themeOverride19.xml" ContentType="application/vnd.openxmlformats-officedocument.themeOverride+xml"/>
  <Override PartName="/ppt/charts/chart22.xml" ContentType="application/vnd.openxmlformats-officedocument.drawingml.chart+xml"/>
  <Override PartName="/ppt/theme/themeOverride20.xml" ContentType="application/vnd.openxmlformats-officedocument.themeOverr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2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3.xml" ContentType="application/vnd.openxmlformats-officedocument.drawingml.chartshapes+xml"/>
  <Override PartName="/ppt/charts/chart24.xml" ContentType="application/vnd.openxmlformats-officedocument.drawingml.chart+xml"/>
  <Override PartName="/ppt/theme/themeOverride21.xml" ContentType="application/vnd.openxmlformats-officedocument.themeOverride+xml"/>
  <Override PartName="/ppt/charts/chart25.xml" ContentType="application/vnd.openxmlformats-officedocument.drawingml.chart+xml"/>
  <Override PartName="/ppt/theme/themeOverride22.xml" ContentType="application/vnd.openxmlformats-officedocument.themeOverr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1017" r:id="rId2"/>
    <p:sldId id="1309" r:id="rId3"/>
    <p:sldId id="492" r:id="rId4"/>
    <p:sldId id="1018" r:id="rId5"/>
    <p:sldId id="504" r:id="rId6"/>
    <p:sldId id="1331" r:id="rId7"/>
    <p:sldId id="726" r:id="rId8"/>
    <p:sldId id="1047" r:id="rId9"/>
    <p:sldId id="1025" r:id="rId10"/>
    <p:sldId id="1026" r:id="rId11"/>
    <p:sldId id="1027" r:id="rId12"/>
    <p:sldId id="1313" r:id="rId13"/>
    <p:sldId id="1085" r:id="rId14"/>
    <p:sldId id="781" r:id="rId15"/>
    <p:sldId id="731" r:id="rId16"/>
    <p:sldId id="745" r:id="rId17"/>
    <p:sldId id="734" r:id="rId18"/>
    <p:sldId id="750" r:id="rId19"/>
    <p:sldId id="751" r:id="rId20"/>
    <p:sldId id="1038" r:id="rId21"/>
    <p:sldId id="1039" r:id="rId22"/>
    <p:sldId id="1333" r:id="rId23"/>
    <p:sldId id="1336" r:id="rId24"/>
    <p:sldId id="1282" r:id="rId25"/>
    <p:sldId id="755" r:id="rId26"/>
    <p:sldId id="1040" r:id="rId27"/>
    <p:sldId id="757" r:id="rId28"/>
    <p:sldId id="1041" r:id="rId29"/>
    <p:sldId id="982" r:id="rId30"/>
    <p:sldId id="760" r:id="rId31"/>
    <p:sldId id="1044" r:id="rId32"/>
    <p:sldId id="1046" r:id="rId33"/>
    <p:sldId id="1191" r:id="rId34"/>
    <p:sldId id="1190" r:id="rId35"/>
    <p:sldId id="360" r:id="rId36"/>
    <p:sldId id="1028" r:id="rId37"/>
    <p:sldId id="1029" r:id="rId38"/>
    <p:sldId id="1317" r:id="rId39"/>
    <p:sldId id="1032" r:id="rId40"/>
    <p:sldId id="1033" r:id="rId41"/>
    <p:sldId id="871" r:id="rId42"/>
    <p:sldId id="1035" r:id="rId43"/>
    <p:sldId id="1037" r:id="rId44"/>
    <p:sldId id="1322" r:id="rId45"/>
    <p:sldId id="746" r:id="rId46"/>
    <p:sldId id="1287" r:id="rId47"/>
    <p:sldId id="1279" r:id="rId48"/>
    <p:sldId id="1242" r:id="rId49"/>
    <p:sldId id="1324" r:id="rId50"/>
    <p:sldId id="385" r:id="rId5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CC00"/>
    <a:srgbClr val="F4E9E9"/>
    <a:srgbClr val="E8D0D0"/>
    <a:srgbClr val="FFFFCC"/>
    <a:srgbClr val="009900"/>
    <a:srgbClr val="CC9900"/>
    <a:srgbClr val="FF9933"/>
    <a:srgbClr val="CCCC00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26" autoAdjust="0"/>
    <p:restoredTop sz="93491" autoAdjust="0"/>
  </p:normalViewPr>
  <p:slideViewPr>
    <p:cSldViewPr>
      <p:cViewPr varScale="1">
        <p:scale>
          <a:sx n="63" d="100"/>
          <a:sy n="63" d="100"/>
        </p:scale>
        <p:origin x="131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60" d="100"/>
        <a:sy n="160" d="100"/>
      </p:scale>
      <p:origin x="0" y="-3060"/>
    </p:cViewPr>
  </p:sorterViewPr>
  <p:notesViewPr>
    <p:cSldViewPr>
      <p:cViewPr>
        <p:scale>
          <a:sx n="80" d="100"/>
          <a:sy n="80" d="100"/>
        </p:scale>
        <p:origin x="-1278" y="1536"/>
      </p:cViewPr>
      <p:guideLst>
        <p:guide orient="horz" pos="2880"/>
        <p:guide pos="216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9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10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11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12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13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14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15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16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17.xm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18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19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20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3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21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2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jdolson\Downloads\Discount%20Rates%20over%20time%203%20sources%2020190520.xlsx" TargetMode="External"/><Relationship Id="rId1" Type="http://schemas.openxmlformats.org/officeDocument/2006/relationships/themeOverride" Target="../theme/themeOverride7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jdolson\Downloads\Discount%20Rates%20over%20time%203%20sources%2020190520.xlsx" TargetMode="External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3200" dirty="0"/>
              <a:t>Traditional Undergraduate Enrollment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'Trad Und Enrollment'!$F$147</c:f>
              <c:strCache>
                <c:ptCount val="1"/>
                <c:pt idx="0">
                  <c:v> Minimum 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4.542979002586856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5AB-4984-954A-E388DF06D0CE}"/>
                </c:ext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5AB-4984-954A-E388DF06D0CE}"/>
                </c:ext>
              </c:extLst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5AB-4984-954A-E388DF06D0C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'Trad Und Enrollment'!$G$146:$Z$146</c:f>
              <c:strCache>
                <c:ptCount val="10"/>
                <c:pt idx="0">
                  <c:v>2008-09</c:v>
                </c:pt>
                <c:pt idx="1">
                  <c:v>2009-10</c:v>
                </c:pt>
                <c:pt idx="2">
                  <c:v>2010-11</c:v>
                </c:pt>
                <c:pt idx="3">
                  <c:v>2011-12</c:v>
                </c:pt>
                <c:pt idx="4">
                  <c:v>2012-13</c:v>
                </c:pt>
                <c:pt idx="5">
                  <c:v>2013-14</c:v>
                </c:pt>
                <c:pt idx="6">
                  <c:v>2014-15</c:v>
                </c:pt>
                <c:pt idx="7">
                  <c:v>2015-16</c:v>
                </c:pt>
                <c:pt idx="8">
                  <c:v>2016-17</c:v>
                </c:pt>
                <c:pt idx="9">
                  <c:v>2017-18</c:v>
                </c:pt>
              </c:strCache>
            </c:strRef>
          </c:cat>
          <c:val>
            <c:numRef>
              <c:f>'Trad Und Enrollment'!$G$147:$Z$147</c:f>
              <c:numCache>
                <c:formatCode>#,##0</c:formatCode>
                <c:ptCount val="10"/>
                <c:pt idx="0">
                  <c:v>348</c:v>
                </c:pt>
                <c:pt idx="1">
                  <c:v>307</c:v>
                </c:pt>
                <c:pt idx="2">
                  <c:v>333</c:v>
                </c:pt>
                <c:pt idx="3">
                  <c:v>340</c:v>
                </c:pt>
                <c:pt idx="4">
                  <c:v>303</c:v>
                </c:pt>
                <c:pt idx="5">
                  <c:v>300</c:v>
                </c:pt>
                <c:pt idx="6">
                  <c:v>245</c:v>
                </c:pt>
                <c:pt idx="7">
                  <c:v>147</c:v>
                </c:pt>
                <c:pt idx="8">
                  <c:v>166</c:v>
                </c:pt>
                <c:pt idx="9">
                  <c:v>177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5AB-4984-954A-E388DF06D0CE}"/>
            </c:ext>
          </c:extLst>
        </c:ser>
        <c:ser>
          <c:idx val="1"/>
          <c:order val="1"/>
          <c:tx>
            <c:strRef>
              <c:f>'Trad Und Enrollment'!$F$148</c:f>
              <c:strCache>
                <c:ptCount val="1"/>
                <c:pt idx="0">
                  <c:v> Average (mean) </c:v>
                </c:pt>
              </c:strCache>
            </c:strRef>
          </c:tx>
          <c:spPr>
            <a:ln>
              <a:solidFill>
                <a:srgbClr val="FF0066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5.2752042439779656E-2"/>
                  <c:y val="2.0166665581583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5AB-4984-954A-E388DF06D0CE}"/>
                </c:ext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5AB-4984-954A-E388DF06D0CE}"/>
                </c:ext>
              </c:extLst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5AB-4984-954A-E388DF06D0C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'Trad Und Enrollment'!$G$146:$Z$146</c:f>
              <c:strCache>
                <c:ptCount val="10"/>
                <c:pt idx="0">
                  <c:v>2008-09</c:v>
                </c:pt>
                <c:pt idx="1">
                  <c:v>2009-10</c:v>
                </c:pt>
                <c:pt idx="2">
                  <c:v>2010-11</c:v>
                </c:pt>
                <c:pt idx="3">
                  <c:v>2011-12</c:v>
                </c:pt>
                <c:pt idx="4">
                  <c:v>2012-13</c:v>
                </c:pt>
                <c:pt idx="5">
                  <c:v>2013-14</c:v>
                </c:pt>
                <c:pt idx="6">
                  <c:v>2014-15</c:v>
                </c:pt>
                <c:pt idx="7">
                  <c:v>2015-16</c:v>
                </c:pt>
                <c:pt idx="8">
                  <c:v>2016-17</c:v>
                </c:pt>
                <c:pt idx="9">
                  <c:v>2017-18</c:v>
                </c:pt>
              </c:strCache>
            </c:strRef>
          </c:cat>
          <c:val>
            <c:numRef>
              <c:f>'Trad Und Enrollment'!$G$148:$Z$148</c:f>
              <c:numCache>
                <c:formatCode>#,##0</c:formatCode>
                <c:ptCount val="10"/>
                <c:pt idx="0">
                  <c:v>1619.8125</c:v>
                </c:pt>
                <c:pt idx="1">
                  <c:v>1577</c:v>
                </c:pt>
                <c:pt idx="2">
                  <c:v>1585.5657894736842</c:v>
                </c:pt>
                <c:pt idx="3">
                  <c:v>1582.9878048780488</c:v>
                </c:pt>
                <c:pt idx="4">
                  <c:v>1574.7882352941176</c:v>
                </c:pt>
                <c:pt idx="5">
                  <c:v>1595.125</c:v>
                </c:pt>
                <c:pt idx="6">
                  <c:v>1659.4133333333334</c:v>
                </c:pt>
                <c:pt idx="7">
                  <c:v>1585.203125</c:v>
                </c:pt>
                <c:pt idx="8">
                  <c:v>1589.984126984127</c:v>
                </c:pt>
                <c:pt idx="9">
                  <c:v>1662.0322580645161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55AB-4984-954A-E388DF06D0CE}"/>
            </c:ext>
          </c:extLst>
        </c:ser>
        <c:ser>
          <c:idx val="3"/>
          <c:order val="2"/>
          <c:tx>
            <c:strRef>
              <c:f>'Trad Und Enrollment'!$F$150</c:f>
              <c:strCache>
                <c:ptCount val="1"/>
                <c:pt idx="0">
                  <c:v> First Quartile 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4.542536987869914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5AB-4984-954A-E388DF06D0CE}"/>
                </c:ext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5AB-4984-954A-E388DF06D0CE}"/>
                </c:ext>
              </c:extLst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5AB-4984-954A-E388DF06D0C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'Trad Und Enrollment'!$G$146:$Z$146</c:f>
              <c:strCache>
                <c:ptCount val="10"/>
                <c:pt idx="0">
                  <c:v>2008-09</c:v>
                </c:pt>
                <c:pt idx="1">
                  <c:v>2009-10</c:v>
                </c:pt>
                <c:pt idx="2">
                  <c:v>2010-11</c:v>
                </c:pt>
                <c:pt idx="3">
                  <c:v>2011-12</c:v>
                </c:pt>
                <c:pt idx="4">
                  <c:v>2012-13</c:v>
                </c:pt>
                <c:pt idx="5">
                  <c:v>2013-14</c:v>
                </c:pt>
                <c:pt idx="6">
                  <c:v>2014-15</c:v>
                </c:pt>
                <c:pt idx="7">
                  <c:v>2015-16</c:v>
                </c:pt>
                <c:pt idx="8">
                  <c:v>2016-17</c:v>
                </c:pt>
                <c:pt idx="9">
                  <c:v>2017-18</c:v>
                </c:pt>
              </c:strCache>
            </c:strRef>
          </c:cat>
          <c:val>
            <c:numRef>
              <c:f>'Trad Und Enrollment'!$G$150:$Z$150</c:f>
              <c:numCache>
                <c:formatCode>#,##0</c:formatCode>
                <c:ptCount val="10"/>
                <c:pt idx="0">
                  <c:v>813</c:v>
                </c:pt>
                <c:pt idx="1">
                  <c:v>951</c:v>
                </c:pt>
                <c:pt idx="2">
                  <c:v>930.75</c:v>
                </c:pt>
                <c:pt idx="3">
                  <c:v>859.5</c:v>
                </c:pt>
                <c:pt idx="4">
                  <c:v>789</c:v>
                </c:pt>
                <c:pt idx="5">
                  <c:v>896.25</c:v>
                </c:pt>
                <c:pt idx="6">
                  <c:v>916.5</c:v>
                </c:pt>
                <c:pt idx="7">
                  <c:v>898</c:v>
                </c:pt>
                <c:pt idx="8">
                  <c:v>906.5</c:v>
                </c:pt>
                <c:pt idx="9">
                  <c:v>945.25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55AB-4984-954A-E388DF06D0CE}"/>
            </c:ext>
          </c:extLst>
        </c:ser>
        <c:ser>
          <c:idx val="4"/>
          <c:order val="3"/>
          <c:tx>
            <c:strRef>
              <c:f>'Trad Und Enrollment'!$F$151</c:f>
              <c:strCache>
                <c:ptCount val="1"/>
                <c:pt idx="0">
                  <c:v> Second Quartile (median) 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5.2752042439779656E-2"/>
                  <c:y val="2.0166665581583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5AB-4984-954A-E388DF06D0CE}"/>
                </c:ext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5AB-4984-954A-E388DF06D0CE}"/>
                </c:ext>
              </c:extLst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5AB-4984-954A-E388DF06D0C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'Trad Und Enrollment'!$G$146:$Z$146</c:f>
              <c:strCache>
                <c:ptCount val="10"/>
                <c:pt idx="0">
                  <c:v>2008-09</c:v>
                </c:pt>
                <c:pt idx="1">
                  <c:v>2009-10</c:v>
                </c:pt>
                <c:pt idx="2">
                  <c:v>2010-11</c:v>
                </c:pt>
                <c:pt idx="3">
                  <c:v>2011-12</c:v>
                </c:pt>
                <c:pt idx="4">
                  <c:v>2012-13</c:v>
                </c:pt>
                <c:pt idx="5">
                  <c:v>2013-14</c:v>
                </c:pt>
                <c:pt idx="6">
                  <c:v>2014-15</c:v>
                </c:pt>
                <c:pt idx="7">
                  <c:v>2015-16</c:v>
                </c:pt>
                <c:pt idx="8">
                  <c:v>2016-17</c:v>
                </c:pt>
                <c:pt idx="9">
                  <c:v>2017-18</c:v>
                </c:pt>
              </c:strCache>
            </c:strRef>
          </c:cat>
          <c:val>
            <c:numRef>
              <c:f>'Trad Und Enrollment'!$G$151:$Z$151</c:f>
              <c:numCache>
                <c:formatCode>#,##0</c:formatCode>
                <c:ptCount val="10"/>
                <c:pt idx="0">
                  <c:v>1315.5</c:v>
                </c:pt>
                <c:pt idx="1">
                  <c:v>1263</c:v>
                </c:pt>
                <c:pt idx="2">
                  <c:v>1302.5</c:v>
                </c:pt>
                <c:pt idx="3">
                  <c:v>1304.5</c:v>
                </c:pt>
                <c:pt idx="4">
                  <c:v>1267</c:v>
                </c:pt>
                <c:pt idx="5">
                  <c:v>1312</c:v>
                </c:pt>
                <c:pt idx="6">
                  <c:v>1400</c:v>
                </c:pt>
                <c:pt idx="7">
                  <c:v>1321</c:v>
                </c:pt>
                <c:pt idx="8">
                  <c:v>1321</c:v>
                </c:pt>
                <c:pt idx="9">
                  <c:v>1378.5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55AB-4984-954A-E388DF06D0CE}"/>
            </c:ext>
          </c:extLst>
        </c:ser>
        <c:ser>
          <c:idx val="5"/>
          <c:order val="4"/>
          <c:tx>
            <c:strRef>
              <c:f>'Trad Und Enrollment'!$F$152</c:f>
              <c:strCache>
                <c:ptCount val="1"/>
                <c:pt idx="0">
                  <c:v> Third Quartile </c:v>
                </c:pt>
              </c:strCache>
            </c:strRef>
          </c:tx>
          <c:spPr>
            <a:ln>
              <a:solidFill>
                <a:srgbClr val="CC99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5.4217376951995758E-2"/>
                  <c:y val="4.03333311631664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55AB-4984-954A-E388DF06D0CE}"/>
                </c:ext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55AB-4984-954A-E388DF06D0CE}"/>
                </c:ext>
              </c:extLst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55AB-4984-954A-E388DF06D0C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'Trad Und Enrollment'!$G$146:$Z$146</c:f>
              <c:strCache>
                <c:ptCount val="10"/>
                <c:pt idx="0">
                  <c:v>2008-09</c:v>
                </c:pt>
                <c:pt idx="1">
                  <c:v>2009-10</c:v>
                </c:pt>
                <c:pt idx="2">
                  <c:v>2010-11</c:v>
                </c:pt>
                <c:pt idx="3">
                  <c:v>2011-12</c:v>
                </c:pt>
                <c:pt idx="4">
                  <c:v>2012-13</c:v>
                </c:pt>
                <c:pt idx="5">
                  <c:v>2013-14</c:v>
                </c:pt>
                <c:pt idx="6">
                  <c:v>2014-15</c:v>
                </c:pt>
                <c:pt idx="7">
                  <c:v>2015-16</c:v>
                </c:pt>
                <c:pt idx="8">
                  <c:v>2016-17</c:v>
                </c:pt>
                <c:pt idx="9">
                  <c:v>2017-18</c:v>
                </c:pt>
              </c:strCache>
            </c:strRef>
          </c:cat>
          <c:val>
            <c:numRef>
              <c:f>'Trad Und Enrollment'!$G$152:$Z$152</c:f>
              <c:numCache>
                <c:formatCode>#,##0</c:formatCode>
                <c:ptCount val="10"/>
                <c:pt idx="0">
                  <c:v>1996.25</c:v>
                </c:pt>
                <c:pt idx="1">
                  <c:v>2019</c:v>
                </c:pt>
                <c:pt idx="2">
                  <c:v>1985.75</c:v>
                </c:pt>
                <c:pt idx="3">
                  <c:v>1931.25</c:v>
                </c:pt>
                <c:pt idx="4">
                  <c:v>1950</c:v>
                </c:pt>
                <c:pt idx="5">
                  <c:v>1972.5</c:v>
                </c:pt>
                <c:pt idx="6">
                  <c:v>2134.5</c:v>
                </c:pt>
                <c:pt idx="7">
                  <c:v>2013.5</c:v>
                </c:pt>
                <c:pt idx="8">
                  <c:v>1869</c:v>
                </c:pt>
                <c:pt idx="9">
                  <c:v>2345.25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55AB-4984-954A-E388DF06D0CE}"/>
            </c:ext>
          </c:extLst>
        </c:ser>
        <c:ser>
          <c:idx val="6"/>
          <c:order val="5"/>
          <c:tx>
            <c:strRef>
              <c:f>'Trad Und Enrollment'!$F$153</c:f>
              <c:strCache>
                <c:ptCount val="1"/>
                <c:pt idx="0">
                  <c:v> Fourth Quartile (maximum) </c:v>
                </c:pt>
              </c:strCache>
            </c:strRef>
          </c:tx>
          <c:spPr>
            <a:ln>
              <a:solidFill>
                <a:sysClr val="window" lastClr="FFFFFF">
                  <a:lumMod val="65000"/>
                </a:sysClr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5.2752042439779656E-2"/>
                  <c:y val="2.0166665581583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55AB-4984-954A-E388DF06D0CE}"/>
                </c:ext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55AB-4984-954A-E388DF06D0CE}"/>
                </c:ext>
              </c:extLst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55AB-4984-954A-E388DF06D0C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'Trad Und Enrollment'!$G$146:$Z$146</c:f>
              <c:strCache>
                <c:ptCount val="10"/>
                <c:pt idx="0">
                  <c:v>2008-09</c:v>
                </c:pt>
                <c:pt idx="1">
                  <c:v>2009-10</c:v>
                </c:pt>
                <c:pt idx="2">
                  <c:v>2010-11</c:v>
                </c:pt>
                <c:pt idx="3">
                  <c:v>2011-12</c:v>
                </c:pt>
                <c:pt idx="4">
                  <c:v>2012-13</c:v>
                </c:pt>
                <c:pt idx="5">
                  <c:v>2013-14</c:v>
                </c:pt>
                <c:pt idx="6">
                  <c:v>2014-15</c:v>
                </c:pt>
                <c:pt idx="7">
                  <c:v>2015-16</c:v>
                </c:pt>
                <c:pt idx="8">
                  <c:v>2016-17</c:v>
                </c:pt>
                <c:pt idx="9">
                  <c:v>2017-18</c:v>
                </c:pt>
              </c:strCache>
            </c:strRef>
          </c:cat>
          <c:val>
            <c:numRef>
              <c:f>'Trad Und Enrollment'!$G$153:$Z$153</c:f>
              <c:numCache>
                <c:formatCode>#,##0</c:formatCode>
                <c:ptCount val="10"/>
                <c:pt idx="0">
                  <c:v>5498</c:v>
                </c:pt>
                <c:pt idx="1">
                  <c:v>4500</c:v>
                </c:pt>
                <c:pt idx="2">
                  <c:v>4378</c:v>
                </c:pt>
                <c:pt idx="3">
                  <c:v>5556</c:v>
                </c:pt>
                <c:pt idx="4">
                  <c:v>5990</c:v>
                </c:pt>
                <c:pt idx="5">
                  <c:v>4931</c:v>
                </c:pt>
                <c:pt idx="6">
                  <c:v>5799</c:v>
                </c:pt>
                <c:pt idx="7">
                  <c:v>4900</c:v>
                </c:pt>
                <c:pt idx="8">
                  <c:v>4785</c:v>
                </c:pt>
                <c:pt idx="9">
                  <c:v>4530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7-55AB-4984-954A-E388DF06D0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6601856"/>
        <c:axId val="146603392"/>
      </c:lineChart>
      <c:catAx>
        <c:axId val="1466018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6603392"/>
        <c:crosses val="autoZero"/>
        <c:auto val="1"/>
        <c:lblAlgn val="ctr"/>
        <c:lblOffset val="100"/>
        <c:noMultiLvlLbl val="0"/>
      </c:catAx>
      <c:valAx>
        <c:axId val="146603392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46601856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3200" dirty="0"/>
              <a:t>Percent of Students who are Needy </a:t>
            </a:r>
          </a:p>
          <a:p>
            <a:pPr>
              <a:defRPr/>
            </a:pPr>
            <a:r>
              <a:rPr lang="en-US" dirty="0"/>
              <a:t>In Traditional Undergraduate Programs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2"/>
          <c:order val="0"/>
          <c:tx>
            <c:strRef>
              <c:f>'Number Needy'!$E$304</c:f>
              <c:strCache>
                <c:ptCount val="1"/>
                <c:pt idx="0">
                  <c:v> Mode 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'Number Needy'!$F$301:$Y$301</c:f>
              <c:strCache>
                <c:ptCount val="18"/>
                <c:pt idx="0">
                  <c:v>2000-01</c:v>
                </c:pt>
                <c:pt idx="1">
                  <c:v>2001-02</c:v>
                </c:pt>
                <c:pt idx="2">
                  <c:v>2002-03</c:v>
                </c:pt>
                <c:pt idx="3">
                  <c:v>2003-04</c:v>
                </c:pt>
                <c:pt idx="4">
                  <c:v>2004-05</c:v>
                </c:pt>
                <c:pt idx="5">
                  <c:v>2005-06</c:v>
                </c:pt>
                <c:pt idx="6">
                  <c:v>2006-07</c:v>
                </c:pt>
                <c:pt idx="7">
                  <c:v>2007-08</c:v>
                </c:pt>
                <c:pt idx="8">
                  <c:v>2008-09</c:v>
                </c:pt>
                <c:pt idx="9">
                  <c:v>2009-10</c:v>
                </c:pt>
                <c:pt idx="10">
                  <c:v>2010-11</c:v>
                </c:pt>
                <c:pt idx="11">
                  <c:v>2011-12</c:v>
                </c:pt>
                <c:pt idx="12">
                  <c:v>2012-13</c:v>
                </c:pt>
                <c:pt idx="13">
                  <c:v>2013-14</c:v>
                </c:pt>
                <c:pt idx="14">
                  <c:v>2014-15</c:v>
                </c:pt>
                <c:pt idx="15">
                  <c:v>2015-16</c:v>
                </c:pt>
                <c:pt idx="16">
                  <c:v>2016-17</c:v>
                </c:pt>
                <c:pt idx="17">
                  <c:v>2017-18</c:v>
                </c:pt>
              </c:strCache>
            </c:strRef>
          </c:cat>
          <c:val>
            <c:numRef>
              <c:f>'Number Needy'!$F$304:$Y$304</c:f>
            </c:numRef>
          </c:val>
          <c:smooth val="0"/>
          <c:extLst>
            <c:ext xmlns:c16="http://schemas.microsoft.com/office/drawing/2014/chart" uri="{C3380CC4-5D6E-409C-BE32-E72D297353CC}">
              <c16:uniqueId val="{00000000-C25C-45AC-87BB-DAFE2D444A70}"/>
            </c:ext>
          </c:extLst>
        </c:ser>
        <c:ser>
          <c:idx val="3"/>
          <c:order val="1"/>
          <c:tx>
            <c:strRef>
              <c:f>'Number Needy'!$E$305</c:f>
              <c:strCache>
                <c:ptCount val="1"/>
                <c:pt idx="0">
                  <c:v> First Quartile 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'Number Needy'!$F$301:$Y$301</c:f>
              <c:strCache>
                <c:ptCount val="18"/>
                <c:pt idx="0">
                  <c:v>2000-01</c:v>
                </c:pt>
                <c:pt idx="1">
                  <c:v>2001-02</c:v>
                </c:pt>
                <c:pt idx="2">
                  <c:v>2002-03</c:v>
                </c:pt>
                <c:pt idx="3">
                  <c:v>2003-04</c:v>
                </c:pt>
                <c:pt idx="4">
                  <c:v>2004-05</c:v>
                </c:pt>
                <c:pt idx="5">
                  <c:v>2005-06</c:v>
                </c:pt>
                <c:pt idx="6">
                  <c:v>2006-07</c:v>
                </c:pt>
                <c:pt idx="7">
                  <c:v>2007-08</c:v>
                </c:pt>
                <c:pt idx="8">
                  <c:v>2008-09</c:v>
                </c:pt>
                <c:pt idx="9">
                  <c:v>2009-10</c:v>
                </c:pt>
                <c:pt idx="10">
                  <c:v>2010-11</c:v>
                </c:pt>
                <c:pt idx="11">
                  <c:v>2011-12</c:v>
                </c:pt>
                <c:pt idx="12">
                  <c:v>2012-13</c:v>
                </c:pt>
                <c:pt idx="13">
                  <c:v>2013-14</c:v>
                </c:pt>
                <c:pt idx="14">
                  <c:v>2014-15</c:v>
                </c:pt>
                <c:pt idx="15">
                  <c:v>2015-16</c:v>
                </c:pt>
                <c:pt idx="16">
                  <c:v>2016-17</c:v>
                </c:pt>
                <c:pt idx="17">
                  <c:v>2017-18</c:v>
                </c:pt>
              </c:strCache>
            </c:strRef>
          </c:cat>
          <c:val>
            <c:numRef>
              <c:f>'Number Needy'!$F$305:$Y$305</c:f>
              <c:numCache>
                <c:formatCode>0%</c:formatCode>
                <c:ptCount val="18"/>
                <c:pt idx="0">
                  <c:v>0.60084878266696451</c:v>
                </c:pt>
                <c:pt idx="1">
                  <c:v>0.61727183513248285</c:v>
                </c:pt>
                <c:pt idx="2">
                  <c:v>0.60730783787320886</c:v>
                </c:pt>
                <c:pt idx="3">
                  <c:v>0.59121078364060797</c:v>
                </c:pt>
                <c:pt idx="4">
                  <c:v>0.60594884313309272</c:v>
                </c:pt>
                <c:pt idx="5">
                  <c:v>0.59455462256872882</c:v>
                </c:pt>
                <c:pt idx="6">
                  <c:v>0.60062223977069995</c:v>
                </c:pt>
                <c:pt idx="7">
                  <c:v>0.58632725149030018</c:v>
                </c:pt>
                <c:pt idx="8">
                  <c:v>0.64988554301121915</c:v>
                </c:pt>
                <c:pt idx="9">
                  <c:v>0.68187338112361195</c:v>
                </c:pt>
                <c:pt idx="10">
                  <c:v>0.66677018633540364</c:v>
                </c:pt>
                <c:pt idx="11">
                  <c:v>0.66697080291970801</c:v>
                </c:pt>
                <c:pt idx="12">
                  <c:v>0.6789750235626768</c:v>
                </c:pt>
                <c:pt idx="13">
                  <c:v>0.68124295939884627</c:v>
                </c:pt>
                <c:pt idx="14">
                  <c:v>0.65478434179592582</c:v>
                </c:pt>
                <c:pt idx="15">
                  <c:v>0.63744212962962965</c:v>
                </c:pt>
                <c:pt idx="16">
                  <c:v>0.65298525115095341</c:v>
                </c:pt>
                <c:pt idx="17">
                  <c:v>0.6715921293628927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25C-45AC-87BB-DAFE2D444A70}"/>
            </c:ext>
          </c:extLst>
        </c:ser>
        <c:ser>
          <c:idx val="4"/>
          <c:order val="2"/>
          <c:tx>
            <c:strRef>
              <c:f>'Number Needy'!$E$306</c:f>
              <c:strCache>
                <c:ptCount val="1"/>
                <c:pt idx="0">
                  <c:v> Second Quartile (median) 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'Number Needy'!$F$301:$Y$301</c:f>
              <c:strCache>
                <c:ptCount val="18"/>
                <c:pt idx="0">
                  <c:v>2000-01</c:v>
                </c:pt>
                <c:pt idx="1">
                  <c:v>2001-02</c:v>
                </c:pt>
                <c:pt idx="2">
                  <c:v>2002-03</c:v>
                </c:pt>
                <c:pt idx="3">
                  <c:v>2003-04</c:v>
                </c:pt>
                <c:pt idx="4">
                  <c:v>2004-05</c:v>
                </c:pt>
                <c:pt idx="5">
                  <c:v>2005-06</c:v>
                </c:pt>
                <c:pt idx="6">
                  <c:v>2006-07</c:v>
                </c:pt>
                <c:pt idx="7">
                  <c:v>2007-08</c:v>
                </c:pt>
                <c:pt idx="8">
                  <c:v>2008-09</c:v>
                </c:pt>
                <c:pt idx="9">
                  <c:v>2009-10</c:v>
                </c:pt>
                <c:pt idx="10">
                  <c:v>2010-11</c:v>
                </c:pt>
                <c:pt idx="11">
                  <c:v>2011-12</c:v>
                </c:pt>
                <c:pt idx="12">
                  <c:v>2012-13</c:v>
                </c:pt>
                <c:pt idx="13">
                  <c:v>2013-14</c:v>
                </c:pt>
                <c:pt idx="14">
                  <c:v>2014-15</c:v>
                </c:pt>
                <c:pt idx="15">
                  <c:v>2015-16</c:v>
                </c:pt>
                <c:pt idx="16">
                  <c:v>2016-17</c:v>
                </c:pt>
                <c:pt idx="17">
                  <c:v>2017-18</c:v>
                </c:pt>
              </c:strCache>
            </c:strRef>
          </c:cat>
          <c:val>
            <c:numRef>
              <c:f>'Number Needy'!$F$306:$Y$306</c:f>
              <c:numCache>
                <c:formatCode>0%</c:formatCode>
                <c:ptCount val="18"/>
                <c:pt idx="0">
                  <c:v>0.66218293620292079</c:v>
                </c:pt>
                <c:pt idx="1">
                  <c:v>0.66952054794520544</c:v>
                </c:pt>
                <c:pt idx="2">
                  <c:v>0.67164179104477617</c:v>
                </c:pt>
                <c:pt idx="3">
                  <c:v>0.68392071510819141</c:v>
                </c:pt>
                <c:pt idx="4">
                  <c:v>0.70038910505836571</c:v>
                </c:pt>
                <c:pt idx="5">
                  <c:v>0.6835113414656383</c:v>
                </c:pt>
                <c:pt idx="6">
                  <c:v>0.71102150537634412</c:v>
                </c:pt>
                <c:pt idx="7">
                  <c:v>0.67131203769983294</c:v>
                </c:pt>
                <c:pt idx="8">
                  <c:v>0.70036289520779482</c:v>
                </c:pt>
                <c:pt idx="9">
                  <c:v>0.72620915720416135</c:v>
                </c:pt>
                <c:pt idx="10">
                  <c:v>0.73102350023726581</c:v>
                </c:pt>
                <c:pt idx="11">
                  <c:v>0.74612778315585671</c:v>
                </c:pt>
                <c:pt idx="12">
                  <c:v>0.76837416481069043</c:v>
                </c:pt>
                <c:pt idx="13">
                  <c:v>0.75994405782421592</c:v>
                </c:pt>
                <c:pt idx="14">
                  <c:v>0.72823695788812071</c:v>
                </c:pt>
                <c:pt idx="15">
                  <c:v>0.7422053231939163</c:v>
                </c:pt>
                <c:pt idx="16">
                  <c:v>0.72981032079076225</c:v>
                </c:pt>
                <c:pt idx="17">
                  <c:v>0.72641509433962259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25C-45AC-87BB-DAFE2D444A70}"/>
            </c:ext>
          </c:extLst>
        </c:ser>
        <c:ser>
          <c:idx val="5"/>
          <c:order val="3"/>
          <c:tx>
            <c:strRef>
              <c:f>'Number Needy'!$E$307</c:f>
              <c:strCache>
                <c:ptCount val="1"/>
                <c:pt idx="0">
                  <c:v> Third Quartile 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'Number Needy'!$F$301:$Y$301</c:f>
              <c:strCache>
                <c:ptCount val="18"/>
                <c:pt idx="0">
                  <c:v>2000-01</c:v>
                </c:pt>
                <c:pt idx="1">
                  <c:v>2001-02</c:v>
                </c:pt>
                <c:pt idx="2">
                  <c:v>2002-03</c:v>
                </c:pt>
                <c:pt idx="3">
                  <c:v>2003-04</c:v>
                </c:pt>
                <c:pt idx="4">
                  <c:v>2004-05</c:v>
                </c:pt>
                <c:pt idx="5">
                  <c:v>2005-06</c:v>
                </c:pt>
                <c:pt idx="6">
                  <c:v>2006-07</c:v>
                </c:pt>
                <c:pt idx="7">
                  <c:v>2007-08</c:v>
                </c:pt>
                <c:pt idx="8">
                  <c:v>2008-09</c:v>
                </c:pt>
                <c:pt idx="9">
                  <c:v>2009-10</c:v>
                </c:pt>
                <c:pt idx="10">
                  <c:v>2010-11</c:v>
                </c:pt>
                <c:pt idx="11">
                  <c:v>2011-12</c:v>
                </c:pt>
                <c:pt idx="12">
                  <c:v>2012-13</c:v>
                </c:pt>
                <c:pt idx="13">
                  <c:v>2013-14</c:v>
                </c:pt>
                <c:pt idx="14">
                  <c:v>2014-15</c:v>
                </c:pt>
                <c:pt idx="15">
                  <c:v>2015-16</c:v>
                </c:pt>
                <c:pt idx="16">
                  <c:v>2016-17</c:v>
                </c:pt>
                <c:pt idx="17">
                  <c:v>2017-18</c:v>
                </c:pt>
              </c:strCache>
            </c:strRef>
          </c:cat>
          <c:val>
            <c:numRef>
              <c:f>'Number Needy'!$F$307:$Y$307</c:f>
              <c:numCache>
                <c:formatCode>0%</c:formatCode>
                <c:ptCount val="18"/>
                <c:pt idx="0">
                  <c:v>0.73339238263950401</c:v>
                </c:pt>
                <c:pt idx="1">
                  <c:v>0.74013157894736847</c:v>
                </c:pt>
                <c:pt idx="2">
                  <c:v>0.76473721931117988</c:v>
                </c:pt>
                <c:pt idx="3">
                  <c:v>0.7676567162514597</c:v>
                </c:pt>
                <c:pt idx="4">
                  <c:v>0.76219777858681836</c:v>
                </c:pt>
                <c:pt idx="5">
                  <c:v>0.75371405825104776</c:v>
                </c:pt>
                <c:pt idx="6">
                  <c:v>0.76866797453584201</c:v>
                </c:pt>
                <c:pt idx="7">
                  <c:v>0.74129643757178854</c:v>
                </c:pt>
                <c:pt idx="8">
                  <c:v>0.75651438973647711</c:v>
                </c:pt>
                <c:pt idx="9">
                  <c:v>0.80907692307692303</c:v>
                </c:pt>
                <c:pt idx="10">
                  <c:v>0.81320968700360918</c:v>
                </c:pt>
                <c:pt idx="11">
                  <c:v>0.81010324483775809</c:v>
                </c:pt>
                <c:pt idx="12">
                  <c:v>0.831855174529887</c:v>
                </c:pt>
                <c:pt idx="13">
                  <c:v>0.80441850424215944</c:v>
                </c:pt>
                <c:pt idx="14">
                  <c:v>0.8072587397948503</c:v>
                </c:pt>
                <c:pt idx="15">
                  <c:v>0.80053705949187015</c:v>
                </c:pt>
                <c:pt idx="16">
                  <c:v>0.80032222896494354</c:v>
                </c:pt>
                <c:pt idx="17">
                  <c:v>0.81697326301329776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25C-45AC-87BB-DAFE2D444A7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94127744"/>
        <c:axId val="194129280"/>
      </c:lineChart>
      <c:catAx>
        <c:axId val="1941277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94129280"/>
        <c:crosses val="autoZero"/>
        <c:auto val="1"/>
        <c:lblAlgn val="ctr"/>
        <c:lblOffset val="100"/>
        <c:noMultiLvlLbl val="0"/>
      </c:catAx>
      <c:valAx>
        <c:axId val="194129280"/>
        <c:scaling>
          <c:orientation val="minMax"/>
          <c:min val="0.5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94127744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3200" dirty="0"/>
              <a:t>Average Need per Needy Student </a:t>
            </a:r>
          </a:p>
          <a:p>
            <a:pPr>
              <a:defRPr/>
            </a:pPr>
            <a:r>
              <a:rPr lang="en-US" dirty="0"/>
              <a:t>In Traditional Undergraduate Programs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2"/>
          <c:order val="0"/>
          <c:tx>
            <c:strRef>
              <c:f>'Average Need'!$E$148</c:f>
              <c:strCache>
                <c:ptCount val="1"/>
                <c:pt idx="0">
                  <c:v> Mode 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'Average Need'!$F$145:$Y$145</c:f>
              <c:strCache>
                <c:ptCount val="18"/>
                <c:pt idx="0">
                  <c:v>2000-01</c:v>
                </c:pt>
                <c:pt idx="1">
                  <c:v>2001-02</c:v>
                </c:pt>
                <c:pt idx="2">
                  <c:v>2002-03</c:v>
                </c:pt>
                <c:pt idx="3">
                  <c:v>2003-04</c:v>
                </c:pt>
                <c:pt idx="4">
                  <c:v>2004-05</c:v>
                </c:pt>
                <c:pt idx="5">
                  <c:v>2005-06</c:v>
                </c:pt>
                <c:pt idx="6">
                  <c:v>2006-07</c:v>
                </c:pt>
                <c:pt idx="7">
                  <c:v>2007-08</c:v>
                </c:pt>
                <c:pt idx="8">
                  <c:v>2008-09</c:v>
                </c:pt>
                <c:pt idx="9">
                  <c:v>2009-10</c:v>
                </c:pt>
                <c:pt idx="10">
                  <c:v>2010-11</c:v>
                </c:pt>
                <c:pt idx="11">
                  <c:v>2011-12</c:v>
                </c:pt>
                <c:pt idx="12">
                  <c:v>2012-13</c:v>
                </c:pt>
                <c:pt idx="13">
                  <c:v>2013-14</c:v>
                </c:pt>
                <c:pt idx="14">
                  <c:v>2014-15</c:v>
                </c:pt>
                <c:pt idx="15">
                  <c:v>2015-16</c:v>
                </c:pt>
                <c:pt idx="16">
                  <c:v>2016-17</c:v>
                </c:pt>
                <c:pt idx="17">
                  <c:v>2017-18</c:v>
                </c:pt>
              </c:strCache>
            </c:strRef>
          </c:cat>
          <c:val>
            <c:numRef>
              <c:f>'Average Need'!$F$148:$N$148</c:f>
            </c:numRef>
          </c:val>
          <c:smooth val="0"/>
          <c:extLst>
            <c:ext xmlns:c16="http://schemas.microsoft.com/office/drawing/2014/chart" uri="{C3380CC4-5D6E-409C-BE32-E72D297353CC}">
              <c16:uniqueId val="{00000000-5D81-46A5-AA02-E4E377432958}"/>
            </c:ext>
          </c:extLst>
        </c:ser>
        <c:ser>
          <c:idx val="3"/>
          <c:order val="1"/>
          <c:tx>
            <c:strRef>
              <c:f>'Average Need'!$E$149</c:f>
              <c:strCache>
                <c:ptCount val="1"/>
                <c:pt idx="0">
                  <c:v> First Quartile 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dLbls>
            <c:delete val="1"/>
          </c:dLbls>
          <c:cat>
            <c:strRef>
              <c:f>'Average Need'!$F$145:$Y$145</c:f>
              <c:strCache>
                <c:ptCount val="18"/>
                <c:pt idx="0">
                  <c:v>2000-01</c:v>
                </c:pt>
                <c:pt idx="1">
                  <c:v>2001-02</c:v>
                </c:pt>
                <c:pt idx="2">
                  <c:v>2002-03</c:v>
                </c:pt>
                <c:pt idx="3">
                  <c:v>2003-04</c:v>
                </c:pt>
                <c:pt idx="4">
                  <c:v>2004-05</c:v>
                </c:pt>
                <c:pt idx="5">
                  <c:v>2005-06</c:v>
                </c:pt>
                <c:pt idx="6">
                  <c:v>2006-07</c:v>
                </c:pt>
                <c:pt idx="7">
                  <c:v>2007-08</c:v>
                </c:pt>
                <c:pt idx="8">
                  <c:v>2008-09</c:v>
                </c:pt>
                <c:pt idx="9">
                  <c:v>2009-10</c:v>
                </c:pt>
                <c:pt idx="10">
                  <c:v>2010-11</c:v>
                </c:pt>
                <c:pt idx="11">
                  <c:v>2011-12</c:v>
                </c:pt>
                <c:pt idx="12">
                  <c:v>2012-13</c:v>
                </c:pt>
                <c:pt idx="13">
                  <c:v>2013-14</c:v>
                </c:pt>
                <c:pt idx="14">
                  <c:v>2014-15</c:v>
                </c:pt>
                <c:pt idx="15">
                  <c:v>2015-16</c:v>
                </c:pt>
                <c:pt idx="16">
                  <c:v>2016-17</c:v>
                </c:pt>
                <c:pt idx="17">
                  <c:v>2017-18</c:v>
                </c:pt>
              </c:strCache>
            </c:strRef>
          </c:cat>
          <c:val>
            <c:numRef>
              <c:f>'Average Need'!$F$149:$Y$149</c:f>
              <c:numCache>
                <c:formatCode>_("$"* #,##0_);_("$"* \(#,##0\);_("$"* "-"??_);_(@_)</c:formatCode>
                <c:ptCount val="18"/>
                <c:pt idx="0">
                  <c:v>13221.042668172109</c:v>
                </c:pt>
                <c:pt idx="1">
                  <c:v>13157.386087616569</c:v>
                </c:pt>
                <c:pt idx="2">
                  <c:v>14039</c:v>
                </c:pt>
                <c:pt idx="3">
                  <c:v>14363.516666666666</c:v>
                </c:pt>
                <c:pt idx="4">
                  <c:v>15371.792159333205</c:v>
                </c:pt>
                <c:pt idx="5">
                  <c:v>16028.249575551783</c:v>
                </c:pt>
                <c:pt idx="6">
                  <c:v>17033.406989190909</c:v>
                </c:pt>
                <c:pt idx="7">
                  <c:v>18719.390502793296</c:v>
                </c:pt>
                <c:pt idx="8">
                  <c:v>19681.357339592658</c:v>
                </c:pt>
                <c:pt idx="9">
                  <c:v>21468.441546671718</c:v>
                </c:pt>
                <c:pt idx="10">
                  <c:v>21423.757097573936</c:v>
                </c:pt>
                <c:pt idx="11">
                  <c:v>23054.363927230392</c:v>
                </c:pt>
                <c:pt idx="12">
                  <c:v>23265.143536875497</c:v>
                </c:pt>
                <c:pt idx="13">
                  <c:v>23722.649529908427</c:v>
                </c:pt>
                <c:pt idx="14">
                  <c:v>24916.151983279753</c:v>
                </c:pt>
                <c:pt idx="15">
                  <c:v>24809.519498069498</c:v>
                </c:pt>
                <c:pt idx="16">
                  <c:v>27068.714285714286</c:v>
                </c:pt>
                <c:pt idx="17">
                  <c:v>27389.522913455694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D81-46A5-AA02-E4E377432958}"/>
            </c:ext>
          </c:extLst>
        </c:ser>
        <c:ser>
          <c:idx val="4"/>
          <c:order val="2"/>
          <c:tx>
            <c:strRef>
              <c:f>'Average Need'!$E$150</c:f>
              <c:strCache>
                <c:ptCount val="1"/>
                <c:pt idx="0">
                  <c:v> Second Quartile (median) 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dLbls>
            <c:delete val="1"/>
          </c:dLbls>
          <c:cat>
            <c:strRef>
              <c:f>'Average Need'!$F$145:$Y$145</c:f>
              <c:strCache>
                <c:ptCount val="18"/>
                <c:pt idx="0">
                  <c:v>2000-01</c:v>
                </c:pt>
                <c:pt idx="1">
                  <c:v>2001-02</c:v>
                </c:pt>
                <c:pt idx="2">
                  <c:v>2002-03</c:v>
                </c:pt>
                <c:pt idx="3">
                  <c:v>2003-04</c:v>
                </c:pt>
                <c:pt idx="4">
                  <c:v>2004-05</c:v>
                </c:pt>
                <c:pt idx="5">
                  <c:v>2005-06</c:v>
                </c:pt>
                <c:pt idx="6">
                  <c:v>2006-07</c:v>
                </c:pt>
                <c:pt idx="7">
                  <c:v>2007-08</c:v>
                </c:pt>
                <c:pt idx="8">
                  <c:v>2008-09</c:v>
                </c:pt>
                <c:pt idx="9">
                  <c:v>2009-10</c:v>
                </c:pt>
                <c:pt idx="10">
                  <c:v>2010-11</c:v>
                </c:pt>
                <c:pt idx="11">
                  <c:v>2011-12</c:v>
                </c:pt>
                <c:pt idx="12">
                  <c:v>2012-13</c:v>
                </c:pt>
                <c:pt idx="13">
                  <c:v>2013-14</c:v>
                </c:pt>
                <c:pt idx="14">
                  <c:v>2014-15</c:v>
                </c:pt>
                <c:pt idx="15">
                  <c:v>2015-16</c:v>
                </c:pt>
                <c:pt idx="16">
                  <c:v>2016-17</c:v>
                </c:pt>
                <c:pt idx="17">
                  <c:v>2017-18</c:v>
                </c:pt>
              </c:strCache>
            </c:strRef>
          </c:cat>
          <c:val>
            <c:numRef>
              <c:f>'Average Need'!$F$150:$Y$150</c:f>
              <c:numCache>
                <c:formatCode>_("$"* #,##0_);_("$"* \(#,##0\);_("$"* "-"??_);_(@_)</c:formatCode>
                <c:ptCount val="18"/>
                <c:pt idx="0">
                  <c:v>14490.352769679301</c:v>
                </c:pt>
                <c:pt idx="1">
                  <c:v>14496.212038303693</c:v>
                </c:pt>
                <c:pt idx="2">
                  <c:v>15117.541343669251</c:v>
                </c:pt>
                <c:pt idx="3">
                  <c:v>16159</c:v>
                </c:pt>
                <c:pt idx="4">
                  <c:v>17365.387704752386</c:v>
                </c:pt>
                <c:pt idx="5">
                  <c:v>17910</c:v>
                </c:pt>
                <c:pt idx="6">
                  <c:v>18809.928927680798</c:v>
                </c:pt>
                <c:pt idx="7">
                  <c:v>20646.113342898134</c:v>
                </c:pt>
                <c:pt idx="8">
                  <c:v>21952.178739123789</c:v>
                </c:pt>
                <c:pt idx="9">
                  <c:v>23947.601003730866</c:v>
                </c:pt>
                <c:pt idx="10">
                  <c:v>24353.236252545827</c:v>
                </c:pt>
                <c:pt idx="11">
                  <c:v>25883.151152336446</c:v>
                </c:pt>
                <c:pt idx="12">
                  <c:v>26156.762500000001</c:v>
                </c:pt>
                <c:pt idx="13">
                  <c:v>26231.038227628149</c:v>
                </c:pt>
                <c:pt idx="14">
                  <c:v>27034.629555777781</c:v>
                </c:pt>
                <c:pt idx="15">
                  <c:v>28168.026747841235</c:v>
                </c:pt>
                <c:pt idx="16">
                  <c:v>29233.690744920994</c:v>
                </c:pt>
                <c:pt idx="17">
                  <c:v>30770.174642205362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D81-46A5-AA02-E4E377432958}"/>
            </c:ext>
          </c:extLst>
        </c:ser>
        <c:ser>
          <c:idx val="5"/>
          <c:order val="3"/>
          <c:tx>
            <c:strRef>
              <c:f>'Average Need'!$E$151</c:f>
              <c:strCache>
                <c:ptCount val="1"/>
                <c:pt idx="0">
                  <c:v> Third Quartile </c:v>
                </c:pt>
              </c:strCache>
            </c:strRef>
          </c:tx>
          <c:dLbls>
            <c:delete val="1"/>
          </c:dLbls>
          <c:cat>
            <c:strRef>
              <c:f>'Average Need'!$F$145:$Y$145</c:f>
              <c:strCache>
                <c:ptCount val="18"/>
                <c:pt idx="0">
                  <c:v>2000-01</c:v>
                </c:pt>
                <c:pt idx="1">
                  <c:v>2001-02</c:v>
                </c:pt>
                <c:pt idx="2">
                  <c:v>2002-03</c:v>
                </c:pt>
                <c:pt idx="3">
                  <c:v>2003-04</c:v>
                </c:pt>
                <c:pt idx="4">
                  <c:v>2004-05</c:v>
                </c:pt>
                <c:pt idx="5">
                  <c:v>2005-06</c:v>
                </c:pt>
                <c:pt idx="6">
                  <c:v>2006-07</c:v>
                </c:pt>
                <c:pt idx="7">
                  <c:v>2007-08</c:v>
                </c:pt>
                <c:pt idx="8">
                  <c:v>2008-09</c:v>
                </c:pt>
                <c:pt idx="9">
                  <c:v>2009-10</c:v>
                </c:pt>
                <c:pt idx="10">
                  <c:v>2010-11</c:v>
                </c:pt>
                <c:pt idx="11">
                  <c:v>2011-12</c:v>
                </c:pt>
                <c:pt idx="12">
                  <c:v>2012-13</c:v>
                </c:pt>
                <c:pt idx="13">
                  <c:v>2013-14</c:v>
                </c:pt>
                <c:pt idx="14">
                  <c:v>2014-15</c:v>
                </c:pt>
                <c:pt idx="15">
                  <c:v>2015-16</c:v>
                </c:pt>
                <c:pt idx="16">
                  <c:v>2016-17</c:v>
                </c:pt>
                <c:pt idx="17">
                  <c:v>2017-18</c:v>
                </c:pt>
              </c:strCache>
            </c:strRef>
          </c:cat>
          <c:val>
            <c:numRef>
              <c:f>'Average Need'!$F$151:$Y$151</c:f>
              <c:numCache>
                <c:formatCode>_("$"* #,##0_);_("$"* \(#,##0\);_("$"* "-"??_);_(@_)</c:formatCode>
                <c:ptCount val="18"/>
                <c:pt idx="0">
                  <c:v>16114.696202531646</c:v>
                </c:pt>
                <c:pt idx="1">
                  <c:v>15659.881175478087</c:v>
                </c:pt>
                <c:pt idx="2">
                  <c:v>16879.323668950976</c:v>
                </c:pt>
                <c:pt idx="3">
                  <c:v>17843.480340683756</c:v>
                </c:pt>
                <c:pt idx="4">
                  <c:v>18605.840986252231</c:v>
                </c:pt>
                <c:pt idx="5">
                  <c:v>19252.675141242937</c:v>
                </c:pt>
                <c:pt idx="6">
                  <c:v>20827.407152464966</c:v>
                </c:pt>
                <c:pt idx="7">
                  <c:v>22259.588797814209</c:v>
                </c:pt>
                <c:pt idx="8">
                  <c:v>23427.329524072386</c:v>
                </c:pt>
                <c:pt idx="9">
                  <c:v>25617.835658354994</c:v>
                </c:pt>
                <c:pt idx="10">
                  <c:v>26704.721435867425</c:v>
                </c:pt>
                <c:pt idx="11">
                  <c:v>27870.058182492638</c:v>
                </c:pt>
                <c:pt idx="12">
                  <c:v>28250.69801553063</c:v>
                </c:pt>
                <c:pt idx="13">
                  <c:v>29694.571256044423</c:v>
                </c:pt>
                <c:pt idx="14">
                  <c:v>29816.771568016426</c:v>
                </c:pt>
                <c:pt idx="15">
                  <c:v>31655.739877003332</c:v>
                </c:pt>
                <c:pt idx="16">
                  <c:v>32119.633499170814</c:v>
                </c:pt>
                <c:pt idx="17">
                  <c:v>33413.561802988959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D81-46A5-AA02-E4E37743295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95202432"/>
        <c:axId val="195216512"/>
      </c:lineChart>
      <c:catAx>
        <c:axId val="1952024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95216512"/>
        <c:crosses val="autoZero"/>
        <c:auto val="1"/>
        <c:lblAlgn val="ctr"/>
        <c:lblOffset val="100"/>
        <c:noMultiLvlLbl val="0"/>
      </c:catAx>
      <c:valAx>
        <c:axId val="195216512"/>
        <c:scaling>
          <c:orientation val="minMax"/>
          <c:min val="10000"/>
        </c:scaling>
        <c:delete val="0"/>
        <c:axPos val="l"/>
        <c:majorGridlines/>
        <c:minorGridlines>
          <c:spPr>
            <a:ln>
              <a:noFill/>
            </a:ln>
          </c:spPr>
        </c:minorGridlines>
        <c:numFmt formatCode="_(&quot;$&quot;* #,##0_);_(&quot;$&quot;* \(#,##0\);_(&quot;$&quot;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95202432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3200" dirty="0"/>
              <a:t>Family Ability to Pay (Wealth Index) </a:t>
            </a:r>
          </a:p>
          <a:p>
            <a:pPr>
              <a:defRPr/>
            </a:pPr>
            <a:r>
              <a:rPr lang="en-US" dirty="0"/>
              <a:t>for Traditional Undergraduate Programs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2"/>
          <c:order val="0"/>
          <c:tx>
            <c:strRef>
              <c:f>'Wealth Index'!$E$149</c:f>
              <c:strCache>
                <c:ptCount val="1"/>
                <c:pt idx="0">
                  <c:v> Mode </c:v>
                </c:pt>
              </c:strCache>
            </c:strRef>
          </c:tx>
          <c:cat>
            <c:strRef>
              <c:f>'Wealth Index'!$F$146:$Y$146</c:f>
              <c:strCache>
                <c:ptCount val="15"/>
                <c:pt idx="0">
                  <c:v> 2003-04 </c:v>
                </c:pt>
                <c:pt idx="1">
                  <c:v> 2004-05 </c:v>
                </c:pt>
                <c:pt idx="2">
                  <c:v> 2005-06 </c:v>
                </c:pt>
                <c:pt idx="3">
                  <c:v> 2006-07 </c:v>
                </c:pt>
                <c:pt idx="4">
                  <c:v> 2007-08 </c:v>
                </c:pt>
                <c:pt idx="5">
                  <c:v> 2008-09 </c:v>
                </c:pt>
                <c:pt idx="6">
                  <c:v> 2009-10 </c:v>
                </c:pt>
                <c:pt idx="7">
                  <c:v> 2010-11 </c:v>
                </c:pt>
                <c:pt idx="8">
                  <c:v> 2011-12 </c:v>
                </c:pt>
                <c:pt idx="9">
                  <c:v> 2012-13 </c:v>
                </c:pt>
                <c:pt idx="10">
                  <c:v> 2013-14 </c:v>
                </c:pt>
                <c:pt idx="11">
                  <c:v> 2014-15 </c:v>
                </c:pt>
                <c:pt idx="12">
                  <c:v> 2015-16 </c:v>
                </c:pt>
                <c:pt idx="13">
                  <c:v> 2016-17 </c:v>
                </c:pt>
                <c:pt idx="14">
                  <c:v> 2017-18 </c:v>
                </c:pt>
              </c:strCache>
            </c:strRef>
          </c:cat>
          <c:val>
            <c:numRef>
              <c:f>'Wealth Index'!$F$149:$N$149</c:f>
            </c:numRef>
          </c:val>
          <c:smooth val="0"/>
          <c:extLst>
            <c:ext xmlns:c16="http://schemas.microsoft.com/office/drawing/2014/chart" uri="{C3380CC4-5D6E-409C-BE32-E72D297353CC}">
              <c16:uniqueId val="{00000005-E3D7-44C8-ADE9-9E9470613167}"/>
            </c:ext>
          </c:extLst>
        </c:ser>
        <c:ser>
          <c:idx val="3"/>
          <c:order val="1"/>
          <c:tx>
            <c:strRef>
              <c:f>'Wealth Index'!$E$150</c:f>
              <c:strCache>
                <c:ptCount val="1"/>
                <c:pt idx="0">
                  <c:v> First Quartile 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5.2817413942965526E-2"/>
                  <c:y val="1.21333329087197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3D7-44C8-ADE9-9E9470613167}"/>
                </c:ext>
              </c:extLst>
            </c:dLbl>
            <c:dLbl>
              <c:idx val="4"/>
              <c:layout>
                <c:manualLayout>
                  <c:x val="-3.3694945504395279E-2"/>
                  <c:y val="1.81609200515940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3D7-44C8-ADE9-9E9470613167}"/>
                </c:ext>
              </c:extLst>
            </c:dLbl>
            <c:dLbl>
              <c:idx val="9"/>
              <c:layout>
                <c:manualLayout>
                  <c:x val="-4.101993365752462E-2"/>
                  <c:y val="1.61430400458614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3D7-44C8-ADE9-9E9470613167}"/>
                </c:ext>
              </c:extLst>
            </c:dLbl>
            <c:dLbl>
              <c:idx val="14"/>
              <c:layout>
                <c:manualLayout>
                  <c:x val="0"/>
                  <c:y val="1.81512614650307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3D7-44C8-ADE9-9E947061316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'Wealth Index'!$F$146:$Y$146</c:f>
              <c:strCache>
                <c:ptCount val="15"/>
                <c:pt idx="0">
                  <c:v> 2003-04 </c:v>
                </c:pt>
                <c:pt idx="1">
                  <c:v> 2004-05 </c:v>
                </c:pt>
                <c:pt idx="2">
                  <c:v> 2005-06 </c:v>
                </c:pt>
                <c:pt idx="3">
                  <c:v> 2006-07 </c:v>
                </c:pt>
                <c:pt idx="4">
                  <c:v> 2007-08 </c:v>
                </c:pt>
                <c:pt idx="5">
                  <c:v> 2008-09 </c:v>
                </c:pt>
                <c:pt idx="6">
                  <c:v> 2009-10 </c:v>
                </c:pt>
                <c:pt idx="7">
                  <c:v> 2010-11 </c:v>
                </c:pt>
                <c:pt idx="8">
                  <c:v> 2011-12 </c:v>
                </c:pt>
                <c:pt idx="9">
                  <c:v> 2012-13 </c:v>
                </c:pt>
                <c:pt idx="10">
                  <c:v> 2013-14 </c:v>
                </c:pt>
                <c:pt idx="11">
                  <c:v> 2014-15 </c:v>
                </c:pt>
                <c:pt idx="12">
                  <c:v> 2015-16 </c:v>
                </c:pt>
                <c:pt idx="13">
                  <c:v> 2016-17 </c:v>
                </c:pt>
                <c:pt idx="14">
                  <c:v> 2017-18 </c:v>
                </c:pt>
              </c:strCache>
            </c:strRef>
          </c:cat>
          <c:val>
            <c:numRef>
              <c:f>'Wealth Index'!$F$150:$Y$150</c:f>
              <c:numCache>
                <c:formatCode>_("$"* #,##0_);_("$"* \(#,##0\);_("$"* "-"??_);_(@_)</c:formatCode>
                <c:ptCount val="15"/>
                <c:pt idx="0">
                  <c:v>10207</c:v>
                </c:pt>
                <c:pt idx="1">
                  <c:v>10149.372375690609</c:v>
                </c:pt>
                <c:pt idx="2">
                  <c:v>11768.844049247606</c:v>
                </c:pt>
                <c:pt idx="3">
                  <c:v>11524</c:v>
                </c:pt>
                <c:pt idx="4">
                  <c:v>12662.958607667662</c:v>
                </c:pt>
                <c:pt idx="5">
                  <c:v>12570</c:v>
                </c:pt>
                <c:pt idx="6">
                  <c:v>11415.490908325617</c:v>
                </c:pt>
                <c:pt idx="7">
                  <c:v>11415.576878399072</c:v>
                </c:pt>
                <c:pt idx="8">
                  <c:v>12329.723394517512</c:v>
                </c:pt>
                <c:pt idx="9">
                  <c:v>11765.731656184485</c:v>
                </c:pt>
                <c:pt idx="10">
                  <c:v>11930.983431162831</c:v>
                </c:pt>
                <c:pt idx="11">
                  <c:v>12726.143692260208</c:v>
                </c:pt>
                <c:pt idx="12">
                  <c:v>13790.29751263672</c:v>
                </c:pt>
                <c:pt idx="13">
                  <c:v>14949.261824324325</c:v>
                </c:pt>
                <c:pt idx="14">
                  <c:v>14880.041720990874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E3D7-44C8-ADE9-9E9470613167}"/>
            </c:ext>
          </c:extLst>
        </c:ser>
        <c:ser>
          <c:idx val="4"/>
          <c:order val="2"/>
          <c:tx>
            <c:strRef>
              <c:f>'Wealth Index'!$E$151</c:f>
              <c:strCache>
                <c:ptCount val="1"/>
                <c:pt idx="0">
                  <c:v> Second Quartile (median) 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5.428456433027011E-2"/>
                  <c:y val="-2.2244443665986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3D7-44C8-ADE9-9E9470613167}"/>
                </c:ext>
              </c:extLst>
            </c:dLbl>
            <c:dLbl>
              <c:idx val="4"/>
              <c:layout>
                <c:manualLayout>
                  <c:x val="-3.3694945504395279E-2"/>
                  <c:y val="1.81609200515940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3D7-44C8-ADE9-9E9470613167}"/>
                </c:ext>
              </c:extLst>
            </c:dLbl>
            <c:dLbl>
              <c:idx val="9"/>
              <c:layout>
                <c:manualLayout>
                  <c:x val="-3.6624940765647089E-2"/>
                  <c:y val="1.81609200515940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3D7-44C8-ADE9-9E9470613167}"/>
                </c:ext>
              </c:extLst>
            </c:dLbl>
            <c:dLbl>
              <c:idx val="14"/>
              <c:layout>
                <c:manualLayout>
                  <c:x val="0"/>
                  <c:y val="2.01680682944784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3D7-44C8-ADE9-9E947061316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'Wealth Index'!$F$146:$Y$146</c:f>
              <c:strCache>
                <c:ptCount val="15"/>
                <c:pt idx="0">
                  <c:v> 2003-04 </c:v>
                </c:pt>
                <c:pt idx="1">
                  <c:v> 2004-05 </c:v>
                </c:pt>
                <c:pt idx="2">
                  <c:v> 2005-06 </c:v>
                </c:pt>
                <c:pt idx="3">
                  <c:v> 2006-07 </c:v>
                </c:pt>
                <c:pt idx="4">
                  <c:v> 2007-08 </c:v>
                </c:pt>
                <c:pt idx="5">
                  <c:v> 2008-09 </c:v>
                </c:pt>
                <c:pt idx="6">
                  <c:v> 2009-10 </c:v>
                </c:pt>
                <c:pt idx="7">
                  <c:v> 2010-11 </c:v>
                </c:pt>
                <c:pt idx="8">
                  <c:v> 2011-12 </c:v>
                </c:pt>
                <c:pt idx="9">
                  <c:v> 2012-13 </c:v>
                </c:pt>
                <c:pt idx="10">
                  <c:v> 2013-14 </c:v>
                </c:pt>
                <c:pt idx="11">
                  <c:v> 2014-15 </c:v>
                </c:pt>
                <c:pt idx="12">
                  <c:v> 2015-16 </c:v>
                </c:pt>
                <c:pt idx="13">
                  <c:v> 2016-17 </c:v>
                </c:pt>
                <c:pt idx="14">
                  <c:v> 2017-18 </c:v>
                </c:pt>
              </c:strCache>
            </c:strRef>
          </c:cat>
          <c:val>
            <c:numRef>
              <c:f>'Wealth Index'!$F$151:$Y$151</c:f>
              <c:numCache>
                <c:formatCode>_("$"* #,##0_);_("$"* \(#,##0\);_("$"* "-"??_);_(@_)</c:formatCode>
                <c:ptCount val="15"/>
                <c:pt idx="0">
                  <c:v>11802</c:v>
                </c:pt>
                <c:pt idx="1">
                  <c:v>12054.74689732982</c:v>
                </c:pt>
                <c:pt idx="2">
                  <c:v>13261.195246179966</c:v>
                </c:pt>
                <c:pt idx="3">
                  <c:v>13276</c:v>
                </c:pt>
                <c:pt idx="4">
                  <c:v>15085.383044487568</c:v>
                </c:pt>
                <c:pt idx="5">
                  <c:v>15195</c:v>
                </c:pt>
                <c:pt idx="6">
                  <c:v>14364.729883603239</c:v>
                </c:pt>
                <c:pt idx="7">
                  <c:v>14513.145958986732</c:v>
                </c:pt>
                <c:pt idx="8">
                  <c:v>14326.6103626943</c:v>
                </c:pt>
                <c:pt idx="9">
                  <c:v>14044.159292035398</c:v>
                </c:pt>
                <c:pt idx="10">
                  <c:v>14585.052953890136</c:v>
                </c:pt>
                <c:pt idx="11">
                  <c:v>14765.893414943013</c:v>
                </c:pt>
                <c:pt idx="12">
                  <c:v>15953.5554442722</c:v>
                </c:pt>
                <c:pt idx="13">
                  <c:v>17259.455818965518</c:v>
                </c:pt>
                <c:pt idx="14">
                  <c:v>17455.602272727272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E3D7-44C8-ADE9-9E9470613167}"/>
            </c:ext>
          </c:extLst>
        </c:ser>
        <c:ser>
          <c:idx val="5"/>
          <c:order val="3"/>
          <c:tx>
            <c:strRef>
              <c:f>'Wealth Index'!$E$152</c:f>
              <c:strCache>
                <c:ptCount val="1"/>
                <c:pt idx="0">
                  <c:v> Third Quartile 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5.2817413942965526E-2"/>
                  <c:y val="-2.62888879688928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E3D7-44C8-ADE9-9E9470613167}"/>
                </c:ext>
              </c:extLst>
            </c:dLbl>
            <c:dLbl>
              <c:idx val="4"/>
              <c:layout>
                <c:manualLayout>
                  <c:x val="-3.515994313502116E-2"/>
                  <c:y val="-1.61430400458615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3D7-44C8-ADE9-9E9470613167}"/>
                </c:ext>
              </c:extLst>
            </c:dLbl>
            <c:dLbl>
              <c:idx val="9"/>
              <c:layout>
                <c:manualLayout>
                  <c:x val="-3.6624940765647089E-2"/>
                  <c:y val="-1.81609200515941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E3D7-44C8-ADE9-9E9470613167}"/>
                </c:ext>
              </c:extLst>
            </c:dLbl>
            <c:dLbl>
              <c:idx val="14"/>
              <c:layout>
                <c:manualLayout>
                  <c:x val="0"/>
                  <c:y val="1.41176478061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E3D7-44C8-ADE9-9E947061316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'Wealth Index'!$F$146:$Y$146</c:f>
              <c:strCache>
                <c:ptCount val="15"/>
                <c:pt idx="0">
                  <c:v> 2003-04 </c:v>
                </c:pt>
                <c:pt idx="1">
                  <c:v> 2004-05 </c:v>
                </c:pt>
                <c:pt idx="2">
                  <c:v> 2005-06 </c:v>
                </c:pt>
                <c:pt idx="3">
                  <c:v> 2006-07 </c:v>
                </c:pt>
                <c:pt idx="4">
                  <c:v> 2007-08 </c:v>
                </c:pt>
                <c:pt idx="5">
                  <c:v> 2008-09 </c:v>
                </c:pt>
                <c:pt idx="6">
                  <c:v> 2009-10 </c:v>
                </c:pt>
                <c:pt idx="7">
                  <c:v> 2010-11 </c:v>
                </c:pt>
                <c:pt idx="8">
                  <c:v> 2011-12 </c:v>
                </c:pt>
                <c:pt idx="9">
                  <c:v> 2012-13 </c:v>
                </c:pt>
                <c:pt idx="10">
                  <c:v> 2013-14 </c:v>
                </c:pt>
                <c:pt idx="11">
                  <c:v> 2014-15 </c:v>
                </c:pt>
                <c:pt idx="12">
                  <c:v> 2015-16 </c:v>
                </c:pt>
                <c:pt idx="13">
                  <c:v> 2016-17 </c:v>
                </c:pt>
                <c:pt idx="14">
                  <c:v> 2017-18 </c:v>
                </c:pt>
              </c:strCache>
            </c:strRef>
          </c:cat>
          <c:val>
            <c:numRef>
              <c:f>'Wealth Index'!$F$152:$Y$152</c:f>
              <c:numCache>
                <c:formatCode>_("$"* #,##0_);_("$"* \(#,##0\);_("$"* "-"??_);_(@_)</c:formatCode>
                <c:ptCount val="15"/>
                <c:pt idx="0">
                  <c:v>13390</c:v>
                </c:pt>
                <c:pt idx="1">
                  <c:v>13819.45344619105</c:v>
                </c:pt>
                <c:pt idx="2">
                  <c:v>15334.704519119352</c:v>
                </c:pt>
                <c:pt idx="3">
                  <c:v>14742</c:v>
                </c:pt>
                <c:pt idx="4">
                  <c:v>16625.640306122448</c:v>
                </c:pt>
                <c:pt idx="5">
                  <c:v>18040.25</c:v>
                </c:pt>
                <c:pt idx="6">
                  <c:v>17790.614315945757</c:v>
                </c:pt>
                <c:pt idx="7">
                  <c:v>17263.23100650396</c:v>
                </c:pt>
                <c:pt idx="8">
                  <c:v>18551.31445065427</c:v>
                </c:pt>
                <c:pt idx="9">
                  <c:v>18348.177788461537</c:v>
                </c:pt>
                <c:pt idx="10">
                  <c:v>16945.968070592367</c:v>
                </c:pt>
                <c:pt idx="11">
                  <c:v>18155.077411249826</c:v>
                </c:pt>
                <c:pt idx="12">
                  <c:v>20235.963052712599</c:v>
                </c:pt>
                <c:pt idx="13">
                  <c:v>20266.183085714285</c:v>
                </c:pt>
                <c:pt idx="14">
                  <c:v>22024.561634805537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E3D7-44C8-ADE9-9E94706131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8751744"/>
        <c:axId val="198753280"/>
      </c:lineChart>
      <c:catAx>
        <c:axId val="1987517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98753280"/>
        <c:crosses val="autoZero"/>
        <c:auto val="1"/>
        <c:lblAlgn val="ctr"/>
        <c:lblOffset val="100"/>
        <c:noMultiLvlLbl val="0"/>
      </c:catAx>
      <c:valAx>
        <c:axId val="198753280"/>
        <c:scaling>
          <c:orientation val="minMax"/>
          <c:min val="80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Average Expected Contribution for Parents of Dependent Students</a:t>
                </a:r>
              </a:p>
            </c:rich>
          </c:tx>
          <c:overlay val="0"/>
        </c:title>
        <c:numFmt formatCode="_(&quot;$&quot;* #,##0_);_(&quot;$&quot;* \(#,##0\);_(&quot;$&quot;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198751744"/>
        <c:crosses val="autoZero"/>
        <c:crossBetween val="between"/>
        <c:majorUnit val="2000"/>
      </c:valAx>
    </c:plotArea>
    <c:legend>
      <c:legendPos val="b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3200" b="1" i="0" baseline="0" dirty="0">
                <a:effectLst/>
              </a:rPr>
              <a:t>YOY Change in Total Net Tuition Revenue </a:t>
            </a:r>
            <a:endParaRPr lang="en-US" sz="3200" dirty="0">
              <a:effectLst/>
            </a:endParaRP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3"/>
          <c:order val="0"/>
          <c:tx>
            <c:strRef>
              <c:f>'Change in NTR'!$F$151</c:f>
              <c:strCache>
                <c:ptCount val="1"/>
                <c:pt idx="0">
                  <c:v>First Quartile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dLbls>
            <c:dLbl>
              <c:idx val="1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B1A-46E3-AE1E-BEEB0353F5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'Change in NTR'!$G$7:$Z$7</c:f>
              <c:strCache>
                <c:ptCount val="18"/>
                <c:pt idx="0">
                  <c:v>2000-01</c:v>
                </c:pt>
                <c:pt idx="1">
                  <c:v>2001-02</c:v>
                </c:pt>
                <c:pt idx="2">
                  <c:v>2002-03</c:v>
                </c:pt>
                <c:pt idx="3">
                  <c:v>2003-04</c:v>
                </c:pt>
                <c:pt idx="4">
                  <c:v>2004-05</c:v>
                </c:pt>
                <c:pt idx="5">
                  <c:v>2005-06</c:v>
                </c:pt>
                <c:pt idx="6">
                  <c:v>2006-07</c:v>
                </c:pt>
                <c:pt idx="7">
                  <c:v>2007-08</c:v>
                </c:pt>
                <c:pt idx="8">
                  <c:v>2008-09</c:v>
                </c:pt>
                <c:pt idx="9">
                  <c:v>2009-10</c:v>
                </c:pt>
                <c:pt idx="10">
                  <c:v>2010-11</c:v>
                </c:pt>
                <c:pt idx="11">
                  <c:v>2011-12</c:v>
                </c:pt>
                <c:pt idx="12">
                  <c:v>2012-13</c:v>
                </c:pt>
                <c:pt idx="13">
                  <c:v>2013-14</c:v>
                </c:pt>
                <c:pt idx="14">
                  <c:v>2014-15</c:v>
                </c:pt>
                <c:pt idx="15">
                  <c:v>2015-16</c:v>
                </c:pt>
                <c:pt idx="16">
                  <c:v>2016-17</c:v>
                </c:pt>
                <c:pt idx="17">
                  <c:v>2017-18</c:v>
                </c:pt>
              </c:strCache>
            </c:strRef>
          </c:cat>
          <c:val>
            <c:numRef>
              <c:f>'Change in NTR'!$G$151:$Z$151</c:f>
              <c:numCache>
                <c:formatCode>0.0%</c:formatCode>
                <c:ptCount val="18"/>
                <c:pt idx="1">
                  <c:v>4.0674677444097144E-3</c:v>
                </c:pt>
                <c:pt idx="2">
                  <c:v>-8.6270164409295354E-3</c:v>
                </c:pt>
                <c:pt idx="3">
                  <c:v>-1.2337561494753064E-2</c:v>
                </c:pt>
                <c:pt idx="4">
                  <c:v>-6.4504911175319478E-4</c:v>
                </c:pt>
                <c:pt idx="5">
                  <c:v>-1.6423876636207382E-2</c:v>
                </c:pt>
                <c:pt idx="6">
                  <c:v>5.7664151937232158E-3</c:v>
                </c:pt>
                <c:pt idx="7">
                  <c:v>2.1287525269288763E-2</c:v>
                </c:pt>
                <c:pt idx="8">
                  <c:v>-3.9412595783010033E-3</c:v>
                </c:pt>
                <c:pt idx="9">
                  <c:v>-5.6814032762068888E-3</c:v>
                </c:pt>
                <c:pt idx="10">
                  <c:v>-1.3832948599836779E-2</c:v>
                </c:pt>
                <c:pt idx="11">
                  <c:v>-1.8148463519158609E-2</c:v>
                </c:pt>
                <c:pt idx="12">
                  <c:v>-4.5725601428443924E-2</c:v>
                </c:pt>
                <c:pt idx="13">
                  <c:v>-1.8595780047255747E-2</c:v>
                </c:pt>
                <c:pt idx="14">
                  <c:v>-7.4295113979187519E-2</c:v>
                </c:pt>
                <c:pt idx="15">
                  <c:v>-4.331297411731036E-2</c:v>
                </c:pt>
                <c:pt idx="16">
                  <c:v>-3.8612093781075552E-2</c:v>
                </c:pt>
                <c:pt idx="17">
                  <c:v>-3.8619259149743318E-2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EEF-4CFF-BEBE-CBB1E45DB178}"/>
            </c:ext>
          </c:extLst>
        </c:ser>
        <c:ser>
          <c:idx val="4"/>
          <c:order val="1"/>
          <c:tx>
            <c:strRef>
              <c:f>'Change in NTR'!$F$152</c:f>
              <c:strCache>
                <c:ptCount val="1"/>
                <c:pt idx="0">
                  <c:v>Second Quartile (median)</c:v>
                </c:pt>
              </c:strCache>
            </c:strRef>
          </c:tx>
          <c:spPr>
            <a:ln>
              <a:solidFill>
                <a:srgbClr val="86A44A"/>
              </a:solidFill>
            </a:ln>
          </c:spPr>
          <c:marker>
            <c:symbol val="none"/>
          </c:marker>
          <c:dLbls>
            <c:dLbl>
              <c:idx val="1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B1A-46E3-AE1E-BEEB0353F5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'Change in NTR'!$G$7:$Z$7</c:f>
              <c:strCache>
                <c:ptCount val="18"/>
                <c:pt idx="0">
                  <c:v>2000-01</c:v>
                </c:pt>
                <c:pt idx="1">
                  <c:v>2001-02</c:v>
                </c:pt>
                <c:pt idx="2">
                  <c:v>2002-03</c:v>
                </c:pt>
                <c:pt idx="3">
                  <c:v>2003-04</c:v>
                </c:pt>
                <c:pt idx="4">
                  <c:v>2004-05</c:v>
                </c:pt>
                <c:pt idx="5">
                  <c:v>2005-06</c:v>
                </c:pt>
                <c:pt idx="6">
                  <c:v>2006-07</c:v>
                </c:pt>
                <c:pt idx="7">
                  <c:v>2007-08</c:v>
                </c:pt>
                <c:pt idx="8">
                  <c:v>2008-09</c:v>
                </c:pt>
                <c:pt idx="9">
                  <c:v>2009-10</c:v>
                </c:pt>
                <c:pt idx="10">
                  <c:v>2010-11</c:v>
                </c:pt>
                <c:pt idx="11">
                  <c:v>2011-12</c:v>
                </c:pt>
                <c:pt idx="12">
                  <c:v>2012-13</c:v>
                </c:pt>
                <c:pt idx="13">
                  <c:v>2013-14</c:v>
                </c:pt>
                <c:pt idx="14">
                  <c:v>2014-15</c:v>
                </c:pt>
                <c:pt idx="15">
                  <c:v>2015-16</c:v>
                </c:pt>
                <c:pt idx="16">
                  <c:v>2016-17</c:v>
                </c:pt>
                <c:pt idx="17">
                  <c:v>2017-18</c:v>
                </c:pt>
              </c:strCache>
            </c:strRef>
          </c:cat>
          <c:val>
            <c:numRef>
              <c:f>'Change in NTR'!$G$152:$Z$152</c:f>
              <c:numCache>
                <c:formatCode>0.0%</c:formatCode>
                <c:ptCount val="18"/>
                <c:pt idx="1">
                  <c:v>6.954998475165651E-2</c:v>
                </c:pt>
                <c:pt idx="2">
                  <c:v>6.0356336230522369E-2</c:v>
                </c:pt>
                <c:pt idx="3">
                  <c:v>5.7340022708811944E-2</c:v>
                </c:pt>
                <c:pt idx="4">
                  <c:v>7.0661945894081285E-2</c:v>
                </c:pt>
                <c:pt idx="5">
                  <c:v>4.9071366512399989E-2</c:v>
                </c:pt>
                <c:pt idx="6">
                  <c:v>4.9059364942651409E-2</c:v>
                </c:pt>
                <c:pt idx="7">
                  <c:v>7.0344916024411425E-2</c:v>
                </c:pt>
                <c:pt idx="8">
                  <c:v>5.9166463224811811E-2</c:v>
                </c:pt>
                <c:pt idx="9">
                  <c:v>3.6987464792237426E-2</c:v>
                </c:pt>
                <c:pt idx="10">
                  <c:v>3.2275904872869479E-2</c:v>
                </c:pt>
                <c:pt idx="11">
                  <c:v>2.8524537656421246E-2</c:v>
                </c:pt>
                <c:pt idx="12">
                  <c:v>1.7405514784084523E-2</c:v>
                </c:pt>
                <c:pt idx="13">
                  <c:v>1.366998176244788E-2</c:v>
                </c:pt>
                <c:pt idx="14">
                  <c:v>-2.9591738222956481E-3</c:v>
                </c:pt>
                <c:pt idx="15">
                  <c:v>-5.0690135568581601E-3</c:v>
                </c:pt>
                <c:pt idx="16">
                  <c:v>1.3115250751469599E-3</c:v>
                </c:pt>
                <c:pt idx="17">
                  <c:v>1.5643367026361907E-3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EEF-4CFF-BEBE-CBB1E45DB178}"/>
            </c:ext>
          </c:extLst>
        </c:ser>
        <c:ser>
          <c:idx val="5"/>
          <c:order val="2"/>
          <c:tx>
            <c:strRef>
              <c:f>'Change in NTR'!$F$153</c:f>
              <c:strCache>
                <c:ptCount val="1"/>
                <c:pt idx="0">
                  <c:v>Third Quartile</c:v>
                </c:pt>
              </c:strCache>
            </c:strRef>
          </c:tx>
          <c:spPr>
            <a:ln>
              <a:solidFill>
                <a:srgbClr val="CC9900"/>
              </a:solidFill>
            </a:ln>
          </c:spPr>
          <c:marker>
            <c:symbol val="none"/>
          </c:marker>
          <c:dLbls>
            <c:dLbl>
              <c:idx val="1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B1A-46E3-AE1E-BEEB0353F5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'Change in NTR'!$G$7:$Z$7</c:f>
              <c:strCache>
                <c:ptCount val="18"/>
                <c:pt idx="0">
                  <c:v>2000-01</c:v>
                </c:pt>
                <c:pt idx="1">
                  <c:v>2001-02</c:v>
                </c:pt>
                <c:pt idx="2">
                  <c:v>2002-03</c:v>
                </c:pt>
                <c:pt idx="3">
                  <c:v>2003-04</c:v>
                </c:pt>
                <c:pt idx="4">
                  <c:v>2004-05</c:v>
                </c:pt>
                <c:pt idx="5">
                  <c:v>2005-06</c:v>
                </c:pt>
                <c:pt idx="6">
                  <c:v>2006-07</c:v>
                </c:pt>
                <c:pt idx="7">
                  <c:v>2007-08</c:v>
                </c:pt>
                <c:pt idx="8">
                  <c:v>2008-09</c:v>
                </c:pt>
                <c:pt idx="9">
                  <c:v>2009-10</c:v>
                </c:pt>
                <c:pt idx="10">
                  <c:v>2010-11</c:v>
                </c:pt>
                <c:pt idx="11">
                  <c:v>2011-12</c:v>
                </c:pt>
                <c:pt idx="12">
                  <c:v>2012-13</c:v>
                </c:pt>
                <c:pt idx="13">
                  <c:v>2013-14</c:v>
                </c:pt>
                <c:pt idx="14">
                  <c:v>2014-15</c:v>
                </c:pt>
                <c:pt idx="15">
                  <c:v>2015-16</c:v>
                </c:pt>
                <c:pt idx="16">
                  <c:v>2016-17</c:v>
                </c:pt>
                <c:pt idx="17">
                  <c:v>2017-18</c:v>
                </c:pt>
              </c:strCache>
            </c:strRef>
          </c:cat>
          <c:val>
            <c:numRef>
              <c:f>'Change in NTR'!$G$153:$Z$153</c:f>
              <c:numCache>
                <c:formatCode>0.0%</c:formatCode>
                <c:ptCount val="18"/>
                <c:pt idx="1">
                  <c:v>0.16944048373703063</c:v>
                </c:pt>
                <c:pt idx="2">
                  <c:v>0.14141254399891648</c:v>
                </c:pt>
                <c:pt idx="3">
                  <c:v>0.12249141266486961</c:v>
                </c:pt>
                <c:pt idx="4">
                  <c:v>0.17240303654560915</c:v>
                </c:pt>
                <c:pt idx="5">
                  <c:v>0.1125891618907469</c:v>
                </c:pt>
                <c:pt idx="6">
                  <c:v>0.11279278752525453</c:v>
                </c:pt>
                <c:pt idx="7">
                  <c:v>0.10103861848195156</c:v>
                </c:pt>
                <c:pt idx="8">
                  <c:v>0.11165579636917289</c:v>
                </c:pt>
                <c:pt idx="9">
                  <c:v>0.10981251703325284</c:v>
                </c:pt>
                <c:pt idx="10">
                  <c:v>6.5055511919814235E-2</c:v>
                </c:pt>
                <c:pt idx="11">
                  <c:v>9.1301194019861295E-2</c:v>
                </c:pt>
                <c:pt idx="12">
                  <c:v>6.3705018038559325E-2</c:v>
                </c:pt>
                <c:pt idx="13">
                  <c:v>5.7505718126617665E-2</c:v>
                </c:pt>
                <c:pt idx="14">
                  <c:v>3.3420320495082957E-2</c:v>
                </c:pt>
                <c:pt idx="15">
                  <c:v>5.0034157444701452E-2</c:v>
                </c:pt>
                <c:pt idx="16">
                  <c:v>7.5823359052805447E-2</c:v>
                </c:pt>
                <c:pt idx="17">
                  <c:v>5.0837428951182512E-2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EEF-4CFF-BEBE-CBB1E45DB1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3494016"/>
        <c:axId val="43495808"/>
      </c:lineChart>
      <c:catAx>
        <c:axId val="434940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1200"/>
            </a:pPr>
            <a:endParaRPr lang="en-US"/>
          </a:p>
        </c:txPr>
        <c:crossAx val="43495808"/>
        <c:crosses val="autoZero"/>
        <c:auto val="1"/>
        <c:lblAlgn val="ctr"/>
        <c:lblOffset val="100"/>
        <c:noMultiLvlLbl val="0"/>
      </c:catAx>
      <c:valAx>
        <c:axId val="43495808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43494016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3200" dirty="0"/>
              <a:t>Tuition and Fees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6"/>
          <c:order val="0"/>
          <c:tx>
            <c:strRef>
              <c:f>'Student Budget - Tuition Fees'!$G$147</c:f>
              <c:strCache>
                <c:ptCount val="1"/>
                <c:pt idx="0">
                  <c:v> Minimum 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4.6234996041866108E-2"/>
                  <c:y val="-1.23067473693219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731-4814-B101-8D66AEFDA197}"/>
                </c:ext>
              </c:extLst>
            </c:dLbl>
            <c:dLbl>
              <c:idx val="15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731-4814-B101-8D66AEFDA197}"/>
                </c:ext>
              </c:extLst>
            </c:dLbl>
            <c:dLbl>
              <c:idx val="16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731-4814-B101-8D66AEFDA1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'Student Budget - Tuition Fees'!$X$6:$AQ$6</c:f>
              <c:strCache>
                <c:ptCount val="16"/>
                <c:pt idx="0">
                  <c:v>2003-04</c:v>
                </c:pt>
                <c:pt idx="1">
                  <c:v>2004-05</c:v>
                </c:pt>
                <c:pt idx="2">
                  <c:v>2005-06</c:v>
                </c:pt>
                <c:pt idx="3">
                  <c:v>2006-07</c:v>
                </c:pt>
                <c:pt idx="4">
                  <c:v>2007-08</c:v>
                </c:pt>
                <c:pt idx="5">
                  <c:v>2008-09</c:v>
                </c:pt>
                <c:pt idx="6">
                  <c:v>2009-10</c:v>
                </c:pt>
                <c:pt idx="7">
                  <c:v>2010-11</c:v>
                </c:pt>
                <c:pt idx="8">
                  <c:v>2011-12</c:v>
                </c:pt>
                <c:pt idx="9">
                  <c:v>2012-13</c:v>
                </c:pt>
                <c:pt idx="10">
                  <c:v>2013-14</c:v>
                </c:pt>
                <c:pt idx="11">
                  <c:v>2014-15</c:v>
                </c:pt>
                <c:pt idx="12">
                  <c:v>2015-16</c:v>
                </c:pt>
                <c:pt idx="13">
                  <c:v>2016-17</c:v>
                </c:pt>
                <c:pt idx="14">
                  <c:v>2017-18</c:v>
                </c:pt>
                <c:pt idx="15">
                  <c:v>2018-19</c:v>
                </c:pt>
              </c:strCache>
            </c:strRef>
          </c:cat>
          <c:val>
            <c:numRef>
              <c:f>'Student Budget - Tuition Fees'!$X$147:$AQ$147</c:f>
              <c:numCache>
                <c:formatCode>_("$"* #,##0_);_("$"* \(#,##0\);_("$"* "-"??_);_(@_)</c:formatCode>
                <c:ptCount val="16"/>
                <c:pt idx="0">
                  <c:v>5850</c:v>
                </c:pt>
                <c:pt idx="1">
                  <c:v>6160</c:v>
                </c:pt>
                <c:pt idx="2">
                  <c:v>6190</c:v>
                </c:pt>
                <c:pt idx="3">
                  <c:v>6830</c:v>
                </c:pt>
                <c:pt idx="4">
                  <c:v>1710</c:v>
                </c:pt>
                <c:pt idx="5">
                  <c:v>1765</c:v>
                </c:pt>
                <c:pt idx="6">
                  <c:v>1885</c:v>
                </c:pt>
                <c:pt idx="7">
                  <c:v>9100</c:v>
                </c:pt>
                <c:pt idx="8">
                  <c:v>9630</c:v>
                </c:pt>
                <c:pt idx="9">
                  <c:v>10250</c:v>
                </c:pt>
                <c:pt idx="10">
                  <c:v>10800</c:v>
                </c:pt>
                <c:pt idx="11">
                  <c:v>11348</c:v>
                </c:pt>
                <c:pt idx="12">
                  <c:v>12284</c:v>
                </c:pt>
                <c:pt idx="13">
                  <c:v>12630</c:v>
                </c:pt>
                <c:pt idx="14">
                  <c:v>12960</c:v>
                </c:pt>
                <c:pt idx="15">
                  <c:v>12960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731-4814-B101-8D66AEFDA197}"/>
            </c:ext>
          </c:extLst>
        </c:ser>
        <c:ser>
          <c:idx val="1"/>
          <c:order val="1"/>
          <c:tx>
            <c:strRef>
              <c:f>'Student Budget - Tuition Fees'!$G$150</c:f>
              <c:strCache>
                <c:ptCount val="1"/>
                <c:pt idx="0">
                  <c:v> First Quartile 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5.1414895852214898E-2"/>
                  <c:y val="1.23065885766796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731-4814-B101-8D66AEFDA197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731-4814-B101-8D66AEFDA197}"/>
                </c:ext>
              </c:extLst>
            </c:dLbl>
            <c:dLbl>
              <c:idx val="15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731-4814-B101-8D66AEFDA197}"/>
                </c:ext>
              </c:extLst>
            </c:dLbl>
            <c:dLbl>
              <c:idx val="16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731-4814-B101-8D66AEFDA1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accent4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'Student Budget - Tuition Fees'!$X$6:$AQ$6</c:f>
              <c:strCache>
                <c:ptCount val="16"/>
                <c:pt idx="0">
                  <c:v>2003-04</c:v>
                </c:pt>
                <c:pt idx="1">
                  <c:v>2004-05</c:v>
                </c:pt>
                <c:pt idx="2">
                  <c:v>2005-06</c:v>
                </c:pt>
                <c:pt idx="3">
                  <c:v>2006-07</c:v>
                </c:pt>
                <c:pt idx="4">
                  <c:v>2007-08</c:v>
                </c:pt>
                <c:pt idx="5">
                  <c:v>2008-09</c:v>
                </c:pt>
                <c:pt idx="6">
                  <c:v>2009-10</c:v>
                </c:pt>
                <c:pt idx="7">
                  <c:v>2010-11</c:v>
                </c:pt>
                <c:pt idx="8">
                  <c:v>2011-12</c:v>
                </c:pt>
                <c:pt idx="9">
                  <c:v>2012-13</c:v>
                </c:pt>
                <c:pt idx="10">
                  <c:v>2013-14</c:v>
                </c:pt>
                <c:pt idx="11">
                  <c:v>2014-15</c:v>
                </c:pt>
                <c:pt idx="12">
                  <c:v>2015-16</c:v>
                </c:pt>
                <c:pt idx="13">
                  <c:v>2016-17</c:v>
                </c:pt>
                <c:pt idx="14">
                  <c:v>2017-18</c:v>
                </c:pt>
                <c:pt idx="15">
                  <c:v>2018-19</c:v>
                </c:pt>
              </c:strCache>
            </c:strRef>
          </c:cat>
          <c:val>
            <c:numRef>
              <c:f>'Student Budget - Tuition Fees'!$X$150:$AQ$150</c:f>
              <c:numCache>
                <c:formatCode>_("$"* #,##0_);_("$"* \(#,##0\);_("$"* "-"??_);_(@_)</c:formatCode>
                <c:ptCount val="16"/>
                <c:pt idx="0">
                  <c:v>11770</c:v>
                </c:pt>
                <c:pt idx="1">
                  <c:v>12792</c:v>
                </c:pt>
                <c:pt idx="2">
                  <c:v>13432</c:v>
                </c:pt>
                <c:pt idx="3">
                  <c:v>14400</c:v>
                </c:pt>
                <c:pt idx="4">
                  <c:v>15520</c:v>
                </c:pt>
                <c:pt idx="5">
                  <c:v>16414</c:v>
                </c:pt>
                <c:pt idx="6">
                  <c:v>17145</c:v>
                </c:pt>
                <c:pt idx="7">
                  <c:v>18177</c:v>
                </c:pt>
                <c:pt idx="8">
                  <c:v>19368.5</c:v>
                </c:pt>
                <c:pt idx="9">
                  <c:v>20457</c:v>
                </c:pt>
                <c:pt idx="10">
                  <c:v>21175</c:v>
                </c:pt>
                <c:pt idx="11">
                  <c:v>22201</c:v>
                </c:pt>
                <c:pt idx="12">
                  <c:v>22895</c:v>
                </c:pt>
                <c:pt idx="13">
                  <c:v>24056.5</c:v>
                </c:pt>
                <c:pt idx="14">
                  <c:v>24750</c:v>
                </c:pt>
                <c:pt idx="15">
                  <c:v>25270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3731-4814-B101-8D66AEFDA197}"/>
            </c:ext>
          </c:extLst>
        </c:ser>
        <c:ser>
          <c:idx val="2"/>
          <c:order val="2"/>
          <c:tx>
            <c:strRef>
              <c:f>'Student Budget - Tuition Fees'!$G$151</c:f>
              <c:strCache>
                <c:ptCount val="1"/>
                <c:pt idx="0">
                  <c:v> Second Quartile (median) 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4.8479940007499063E-2"/>
                  <c:y val="-2.24010467654141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731-4814-B101-8D66AEFDA197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731-4814-B101-8D66AEFDA197}"/>
                </c:ext>
              </c:extLst>
            </c:dLbl>
            <c:dLbl>
              <c:idx val="15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731-4814-B101-8D66AEFDA197}"/>
                </c:ext>
              </c:extLst>
            </c:dLbl>
            <c:dLbl>
              <c:idx val="16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731-4814-B101-8D66AEFDA1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'Student Budget - Tuition Fees'!$X$6:$AQ$6</c:f>
              <c:strCache>
                <c:ptCount val="16"/>
                <c:pt idx="0">
                  <c:v>2003-04</c:v>
                </c:pt>
                <c:pt idx="1">
                  <c:v>2004-05</c:v>
                </c:pt>
                <c:pt idx="2">
                  <c:v>2005-06</c:v>
                </c:pt>
                <c:pt idx="3">
                  <c:v>2006-07</c:v>
                </c:pt>
                <c:pt idx="4">
                  <c:v>2007-08</c:v>
                </c:pt>
                <c:pt idx="5">
                  <c:v>2008-09</c:v>
                </c:pt>
                <c:pt idx="6">
                  <c:v>2009-10</c:v>
                </c:pt>
                <c:pt idx="7">
                  <c:v>2010-11</c:v>
                </c:pt>
                <c:pt idx="8">
                  <c:v>2011-12</c:v>
                </c:pt>
                <c:pt idx="9">
                  <c:v>2012-13</c:v>
                </c:pt>
                <c:pt idx="10">
                  <c:v>2013-14</c:v>
                </c:pt>
                <c:pt idx="11">
                  <c:v>2014-15</c:v>
                </c:pt>
                <c:pt idx="12">
                  <c:v>2015-16</c:v>
                </c:pt>
                <c:pt idx="13">
                  <c:v>2016-17</c:v>
                </c:pt>
                <c:pt idx="14">
                  <c:v>2017-18</c:v>
                </c:pt>
                <c:pt idx="15">
                  <c:v>2018-19</c:v>
                </c:pt>
              </c:strCache>
            </c:strRef>
          </c:cat>
          <c:val>
            <c:numRef>
              <c:f>'Student Budget - Tuition Fees'!$X$151:$AQ$151</c:f>
              <c:numCache>
                <c:formatCode>_("$"* #,##0_);_("$"* \(#,##0\);_("$"* "-"??_);_(@_)</c:formatCode>
                <c:ptCount val="16"/>
                <c:pt idx="0">
                  <c:v>14350</c:v>
                </c:pt>
                <c:pt idx="1">
                  <c:v>15030</c:v>
                </c:pt>
                <c:pt idx="2">
                  <c:v>15910</c:v>
                </c:pt>
                <c:pt idx="3">
                  <c:v>16992</c:v>
                </c:pt>
                <c:pt idx="4">
                  <c:v>18322</c:v>
                </c:pt>
                <c:pt idx="5">
                  <c:v>19325</c:v>
                </c:pt>
                <c:pt idx="6">
                  <c:v>20330</c:v>
                </c:pt>
                <c:pt idx="7">
                  <c:v>21214</c:v>
                </c:pt>
                <c:pt idx="8">
                  <c:v>22198</c:v>
                </c:pt>
                <c:pt idx="9">
                  <c:v>23164</c:v>
                </c:pt>
                <c:pt idx="10">
                  <c:v>23690</c:v>
                </c:pt>
                <c:pt idx="11">
                  <c:v>24650</c:v>
                </c:pt>
                <c:pt idx="12">
                  <c:v>25748</c:v>
                </c:pt>
                <c:pt idx="13">
                  <c:v>26890</c:v>
                </c:pt>
                <c:pt idx="14">
                  <c:v>27750</c:v>
                </c:pt>
                <c:pt idx="15">
                  <c:v>28590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3731-4814-B101-8D66AEFDA197}"/>
            </c:ext>
          </c:extLst>
        </c:ser>
        <c:ser>
          <c:idx val="4"/>
          <c:order val="3"/>
          <c:tx>
            <c:strRef>
              <c:f>'Student Budget - Tuition Fees'!$G$152</c:f>
              <c:strCache>
                <c:ptCount val="1"/>
                <c:pt idx="0">
                  <c:v> Third Quartile </c:v>
                </c:pt>
              </c:strCache>
            </c:strRef>
          </c:tx>
          <c:spPr>
            <a:ln>
              <a:solidFill>
                <a:srgbClr val="CC99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4.7018892315566593E-2"/>
                  <c:y val="-2.44067467182722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731-4814-B101-8D66AEFDA197}"/>
                </c:ext>
              </c:extLst>
            </c:dLbl>
            <c:dLbl>
              <c:idx val="15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731-4814-B101-8D66AEFDA197}"/>
                </c:ext>
              </c:extLst>
            </c:dLbl>
            <c:dLbl>
              <c:idx val="16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731-4814-B101-8D66AEFDA1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CC9900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'Student Budget - Tuition Fees'!$X$6:$AQ$6</c:f>
              <c:strCache>
                <c:ptCount val="16"/>
                <c:pt idx="0">
                  <c:v>2003-04</c:v>
                </c:pt>
                <c:pt idx="1">
                  <c:v>2004-05</c:v>
                </c:pt>
                <c:pt idx="2">
                  <c:v>2005-06</c:v>
                </c:pt>
                <c:pt idx="3">
                  <c:v>2006-07</c:v>
                </c:pt>
                <c:pt idx="4">
                  <c:v>2007-08</c:v>
                </c:pt>
                <c:pt idx="5">
                  <c:v>2008-09</c:v>
                </c:pt>
                <c:pt idx="6">
                  <c:v>2009-10</c:v>
                </c:pt>
                <c:pt idx="7">
                  <c:v>2010-11</c:v>
                </c:pt>
                <c:pt idx="8">
                  <c:v>2011-12</c:v>
                </c:pt>
                <c:pt idx="9">
                  <c:v>2012-13</c:v>
                </c:pt>
                <c:pt idx="10">
                  <c:v>2013-14</c:v>
                </c:pt>
                <c:pt idx="11">
                  <c:v>2014-15</c:v>
                </c:pt>
                <c:pt idx="12">
                  <c:v>2015-16</c:v>
                </c:pt>
                <c:pt idx="13">
                  <c:v>2016-17</c:v>
                </c:pt>
                <c:pt idx="14">
                  <c:v>2017-18</c:v>
                </c:pt>
                <c:pt idx="15">
                  <c:v>2018-19</c:v>
                </c:pt>
              </c:strCache>
            </c:strRef>
          </c:cat>
          <c:val>
            <c:numRef>
              <c:f>'Student Budget - Tuition Fees'!$X$152:$AQ$152</c:f>
              <c:numCache>
                <c:formatCode>_("$"* #,##0_);_("$"* \(#,##0\);_("$"* "-"??_);_(@_)</c:formatCode>
                <c:ptCount val="16"/>
                <c:pt idx="0">
                  <c:v>16500</c:v>
                </c:pt>
                <c:pt idx="1">
                  <c:v>17580</c:v>
                </c:pt>
                <c:pt idx="2">
                  <c:v>18490</c:v>
                </c:pt>
                <c:pt idx="3">
                  <c:v>19590</c:v>
                </c:pt>
                <c:pt idx="4">
                  <c:v>20967.5</c:v>
                </c:pt>
                <c:pt idx="5">
                  <c:v>21975</c:v>
                </c:pt>
                <c:pt idx="6">
                  <c:v>22847</c:v>
                </c:pt>
                <c:pt idx="7">
                  <c:v>23646</c:v>
                </c:pt>
                <c:pt idx="8">
                  <c:v>25265</c:v>
                </c:pt>
                <c:pt idx="9">
                  <c:v>26565</c:v>
                </c:pt>
                <c:pt idx="10">
                  <c:v>27397.5</c:v>
                </c:pt>
                <c:pt idx="11">
                  <c:v>27964</c:v>
                </c:pt>
                <c:pt idx="12">
                  <c:v>28885</c:v>
                </c:pt>
                <c:pt idx="13">
                  <c:v>30180</c:v>
                </c:pt>
                <c:pt idx="14">
                  <c:v>31590</c:v>
                </c:pt>
                <c:pt idx="15">
                  <c:v>32488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3731-4814-B101-8D66AEFDA197}"/>
            </c:ext>
          </c:extLst>
        </c:ser>
        <c:ser>
          <c:idx val="3"/>
          <c:order val="4"/>
          <c:tx>
            <c:strRef>
              <c:f>'Student Budget - Tuition Fees'!$G$153</c:f>
              <c:strCache>
                <c:ptCount val="1"/>
                <c:pt idx="0">
                  <c:v> Fourth Quartile (maximum) </c:v>
                </c:pt>
              </c:strCache>
            </c:strRef>
          </c:tx>
          <c:spPr>
            <a:ln>
              <a:solidFill>
                <a:schemeClr val="bg1">
                  <a:lumMod val="65000"/>
                </a:schemeClr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4.9949561339998796E-2"/>
                  <c:y val="-1.83567470437970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3731-4814-B101-8D66AEFDA197}"/>
                </c:ext>
              </c:extLst>
            </c:dLbl>
            <c:dLbl>
              <c:idx val="15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3731-4814-B101-8D66AEFDA197}"/>
                </c:ext>
              </c:extLst>
            </c:dLbl>
            <c:dLbl>
              <c:idx val="16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3731-4814-B101-8D66AEFDA197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'Student Budget - Tuition Fees'!$X$6:$AQ$6</c:f>
              <c:strCache>
                <c:ptCount val="16"/>
                <c:pt idx="0">
                  <c:v>2003-04</c:v>
                </c:pt>
                <c:pt idx="1">
                  <c:v>2004-05</c:v>
                </c:pt>
                <c:pt idx="2">
                  <c:v>2005-06</c:v>
                </c:pt>
                <c:pt idx="3">
                  <c:v>2006-07</c:v>
                </c:pt>
                <c:pt idx="4">
                  <c:v>2007-08</c:v>
                </c:pt>
                <c:pt idx="5">
                  <c:v>2008-09</c:v>
                </c:pt>
                <c:pt idx="6">
                  <c:v>2009-10</c:v>
                </c:pt>
                <c:pt idx="7">
                  <c:v>2010-11</c:v>
                </c:pt>
                <c:pt idx="8">
                  <c:v>2011-12</c:v>
                </c:pt>
                <c:pt idx="9">
                  <c:v>2012-13</c:v>
                </c:pt>
                <c:pt idx="10">
                  <c:v>2013-14</c:v>
                </c:pt>
                <c:pt idx="11">
                  <c:v>2014-15</c:v>
                </c:pt>
                <c:pt idx="12">
                  <c:v>2015-16</c:v>
                </c:pt>
                <c:pt idx="13">
                  <c:v>2016-17</c:v>
                </c:pt>
                <c:pt idx="14">
                  <c:v>2017-18</c:v>
                </c:pt>
                <c:pt idx="15">
                  <c:v>2018-19</c:v>
                </c:pt>
              </c:strCache>
            </c:strRef>
          </c:cat>
          <c:val>
            <c:numRef>
              <c:f>'Student Budget - Tuition Fees'!$X$153:$AQ$153</c:f>
              <c:numCache>
                <c:formatCode>_("$"* #,##0_);_("$"* \(#,##0\);_("$"* "-"??_);_(@_)</c:formatCode>
                <c:ptCount val="16"/>
                <c:pt idx="0">
                  <c:v>24890</c:v>
                </c:pt>
                <c:pt idx="1">
                  <c:v>26240</c:v>
                </c:pt>
                <c:pt idx="2">
                  <c:v>27806</c:v>
                </c:pt>
                <c:pt idx="3">
                  <c:v>29470</c:v>
                </c:pt>
                <c:pt idx="4">
                  <c:v>31212</c:v>
                </c:pt>
                <c:pt idx="5">
                  <c:v>33170</c:v>
                </c:pt>
                <c:pt idx="6">
                  <c:v>33190</c:v>
                </c:pt>
                <c:pt idx="7">
                  <c:v>34460</c:v>
                </c:pt>
                <c:pt idx="8">
                  <c:v>35650</c:v>
                </c:pt>
                <c:pt idx="9">
                  <c:v>37020</c:v>
                </c:pt>
                <c:pt idx="10">
                  <c:v>38510</c:v>
                </c:pt>
                <c:pt idx="11">
                  <c:v>39990</c:v>
                </c:pt>
                <c:pt idx="12">
                  <c:v>41360</c:v>
                </c:pt>
                <c:pt idx="13">
                  <c:v>42900</c:v>
                </c:pt>
                <c:pt idx="14">
                  <c:v>44044</c:v>
                </c:pt>
                <c:pt idx="15">
                  <c:v>53932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3731-4814-B101-8D66AEFDA1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4370048"/>
        <c:axId val="154371584"/>
      </c:lineChart>
      <c:catAx>
        <c:axId val="1543700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54371584"/>
        <c:crosses val="autoZero"/>
        <c:auto val="1"/>
        <c:lblAlgn val="ctr"/>
        <c:lblOffset val="100"/>
        <c:noMultiLvlLbl val="0"/>
      </c:catAx>
      <c:valAx>
        <c:axId val="154371584"/>
        <c:scaling>
          <c:orientation val="minMax"/>
        </c:scaling>
        <c:delete val="0"/>
        <c:axPos val="l"/>
        <c:majorGridlines/>
        <c:numFmt formatCode="_(&quot;$&quot;* #,##0_);_(&quot;$&quot;* \(#,##0\);_(&quot;$&quot;* &quot;-&quot;??_);_(@_)" sourceLinked="1"/>
        <c:majorTickMark val="out"/>
        <c:minorTickMark val="none"/>
        <c:tickLblPos val="nextTo"/>
        <c:crossAx val="15437004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3200" dirty="0"/>
              <a:t>YOY Change in Tuition/Fees (Sticker</a:t>
            </a:r>
            <a:r>
              <a:rPr lang="en-US" sz="3200" baseline="0" dirty="0"/>
              <a:t> Price)</a:t>
            </a:r>
            <a:r>
              <a:rPr lang="en-US" dirty="0"/>
              <a:t> </a:t>
            </a:r>
          </a:p>
          <a:p>
            <a:pPr>
              <a:defRPr/>
            </a:pPr>
            <a:r>
              <a:rPr lang="en-US" dirty="0"/>
              <a:t>for Traditional Undergraduate Programs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5.9362850358663302E-2"/>
          <c:y val="0.14804262279643185"/>
          <c:w val="0.82996769560273298"/>
          <c:h val="0.69197203300028975"/>
        </c:manualLayout>
      </c:layout>
      <c:lineChart>
        <c:grouping val="standard"/>
        <c:varyColors val="0"/>
        <c:ser>
          <c:idx val="2"/>
          <c:order val="0"/>
          <c:tx>
            <c:strRef>
              <c:f>'Student Budget - Tuition Fees'!$G$316</c:f>
              <c:strCache>
                <c:ptCount val="1"/>
                <c:pt idx="0">
                  <c:v> Mode 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3.9613060457224306E-2"/>
                  <c:y val="-2.22444436659863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C82-4D1E-B0C6-452E7989DA99}"/>
                </c:ext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C82-4D1E-B0C6-452E7989DA9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'Student Budget - Tuition Fees'!$X$313:$AQ$313</c:f>
              <c:strCache>
                <c:ptCount val="16"/>
                <c:pt idx="0">
                  <c:v> 02-03 to 03-04 </c:v>
                </c:pt>
                <c:pt idx="1">
                  <c:v> 03-04 to 04-05 </c:v>
                </c:pt>
                <c:pt idx="2">
                  <c:v> 04-05 to 05-06 </c:v>
                </c:pt>
                <c:pt idx="3">
                  <c:v> 05-06 to 06-07 </c:v>
                </c:pt>
                <c:pt idx="4">
                  <c:v> 06-07 to 07-08 </c:v>
                </c:pt>
                <c:pt idx="5">
                  <c:v> 07-08 to 08-09 </c:v>
                </c:pt>
                <c:pt idx="6">
                  <c:v> 08-09 to 09-10 </c:v>
                </c:pt>
                <c:pt idx="7">
                  <c:v> 09-10 to 10-11 </c:v>
                </c:pt>
                <c:pt idx="8">
                  <c:v> 10-11 to 11-12 </c:v>
                </c:pt>
                <c:pt idx="9">
                  <c:v> 11-12 to 12-13 </c:v>
                </c:pt>
                <c:pt idx="10">
                  <c:v> 12-13 to 13-14 </c:v>
                </c:pt>
                <c:pt idx="11">
                  <c:v> 13-14 to 14-15 </c:v>
                </c:pt>
                <c:pt idx="12">
                  <c:v> 14-15 to 15-16 </c:v>
                </c:pt>
                <c:pt idx="13">
                  <c:v> 15-16 to 16-17 </c:v>
                </c:pt>
                <c:pt idx="14">
                  <c:v> 16-17 to 17-18 </c:v>
                </c:pt>
                <c:pt idx="15">
                  <c:v> 17-18 to 18-19 </c:v>
                </c:pt>
              </c:strCache>
            </c:strRef>
          </c:cat>
          <c:val>
            <c:numRef>
              <c:f>'Student Budget - Tuition Fees'!$C$316:$AG$316</c:f>
            </c:numRef>
          </c:val>
          <c:smooth val="0"/>
          <c:extLst>
            <c:ext xmlns:c16="http://schemas.microsoft.com/office/drawing/2014/chart" uri="{C3380CC4-5D6E-409C-BE32-E72D297353CC}">
              <c16:uniqueId val="{00000002-EC82-4D1E-B0C6-452E7989DA99}"/>
            </c:ext>
          </c:extLst>
        </c:ser>
        <c:ser>
          <c:idx val="4"/>
          <c:order val="1"/>
          <c:tx>
            <c:strRef>
              <c:f>'Student Budget - Tuition Fees'!$G$317</c:f>
              <c:strCache>
                <c:ptCount val="1"/>
                <c:pt idx="0">
                  <c:v> First Quartile 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2.9317267778383618E-3"/>
                  <c:y val="-1.6154909041183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C82-4D1E-B0C6-452E7989DA99}"/>
                </c:ext>
              </c:extLst>
            </c:dLbl>
            <c:dLbl>
              <c:idx val="1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C82-4D1E-B0C6-452E7989DA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accent4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'Student Budget - Tuition Fees'!$X$313:$AQ$313</c:f>
              <c:strCache>
                <c:ptCount val="16"/>
                <c:pt idx="0">
                  <c:v> 02-03 to 03-04 </c:v>
                </c:pt>
                <c:pt idx="1">
                  <c:v> 03-04 to 04-05 </c:v>
                </c:pt>
                <c:pt idx="2">
                  <c:v> 04-05 to 05-06 </c:v>
                </c:pt>
                <c:pt idx="3">
                  <c:v> 05-06 to 06-07 </c:v>
                </c:pt>
                <c:pt idx="4">
                  <c:v> 06-07 to 07-08 </c:v>
                </c:pt>
                <c:pt idx="5">
                  <c:v> 07-08 to 08-09 </c:v>
                </c:pt>
                <c:pt idx="6">
                  <c:v> 08-09 to 09-10 </c:v>
                </c:pt>
                <c:pt idx="7">
                  <c:v> 09-10 to 10-11 </c:v>
                </c:pt>
                <c:pt idx="8">
                  <c:v> 10-11 to 11-12 </c:v>
                </c:pt>
                <c:pt idx="9">
                  <c:v> 11-12 to 12-13 </c:v>
                </c:pt>
                <c:pt idx="10">
                  <c:v> 12-13 to 13-14 </c:v>
                </c:pt>
                <c:pt idx="11">
                  <c:v> 13-14 to 14-15 </c:v>
                </c:pt>
                <c:pt idx="12">
                  <c:v> 14-15 to 15-16 </c:v>
                </c:pt>
                <c:pt idx="13">
                  <c:v> 15-16 to 16-17 </c:v>
                </c:pt>
                <c:pt idx="14">
                  <c:v> 16-17 to 17-18 </c:v>
                </c:pt>
                <c:pt idx="15">
                  <c:v> 17-18 to 18-19 </c:v>
                </c:pt>
              </c:strCache>
            </c:strRef>
          </c:cat>
          <c:val>
            <c:numRef>
              <c:f>'Student Budget - Tuition Fees'!$X$317:$AQ$317</c:f>
              <c:numCache>
                <c:formatCode>0.0%</c:formatCode>
                <c:ptCount val="16"/>
                <c:pt idx="0">
                  <c:v>4.8095770400603088E-2</c:v>
                </c:pt>
                <c:pt idx="1">
                  <c:v>4.9263138896409098E-2</c:v>
                </c:pt>
                <c:pt idx="2">
                  <c:v>4.9587585317592664E-2</c:v>
                </c:pt>
                <c:pt idx="3">
                  <c:v>4.987405541561718E-2</c:v>
                </c:pt>
                <c:pt idx="4">
                  <c:v>5.3151791929103798E-2</c:v>
                </c:pt>
                <c:pt idx="5">
                  <c:v>4.9614389912529644E-2</c:v>
                </c:pt>
                <c:pt idx="6">
                  <c:v>3.500364621314711E-2</c:v>
                </c:pt>
                <c:pt idx="7">
                  <c:v>3.7831420656905479E-2</c:v>
                </c:pt>
                <c:pt idx="8">
                  <c:v>3.8986175115207411E-2</c:v>
                </c:pt>
                <c:pt idx="9">
                  <c:v>3.7037037037036979E-2</c:v>
                </c:pt>
                <c:pt idx="10">
                  <c:v>2.9875986471251448E-2</c:v>
                </c:pt>
                <c:pt idx="11">
                  <c:v>2.8740556118077798E-2</c:v>
                </c:pt>
                <c:pt idx="12">
                  <c:v>2.9657737510154714E-2</c:v>
                </c:pt>
                <c:pt idx="13">
                  <c:v>2.9805146310000641E-2</c:v>
                </c:pt>
                <c:pt idx="14">
                  <c:v>2.6852846401718589E-2</c:v>
                </c:pt>
                <c:pt idx="15">
                  <c:v>2.5174232172838429E-2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EC82-4D1E-B0C6-452E7989DA99}"/>
            </c:ext>
          </c:extLst>
        </c:ser>
        <c:ser>
          <c:idx val="3"/>
          <c:order val="2"/>
          <c:tx>
            <c:strRef>
              <c:f>'Student Budget - Tuition Fees'!$G$318</c:f>
              <c:strCache>
                <c:ptCount val="1"/>
                <c:pt idx="0">
                  <c:v> Second Quartile (median) 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4.3975901667575425E-3"/>
                  <c:y val="-2.22129999316278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C82-4D1E-B0C6-452E7989DA99}"/>
                </c:ext>
              </c:extLst>
            </c:dLbl>
            <c:dLbl>
              <c:idx val="1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C82-4D1E-B0C6-452E7989DA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'Student Budget - Tuition Fees'!$X$313:$AQ$313</c:f>
              <c:strCache>
                <c:ptCount val="16"/>
                <c:pt idx="0">
                  <c:v> 02-03 to 03-04 </c:v>
                </c:pt>
                <c:pt idx="1">
                  <c:v> 03-04 to 04-05 </c:v>
                </c:pt>
                <c:pt idx="2">
                  <c:v> 04-05 to 05-06 </c:v>
                </c:pt>
                <c:pt idx="3">
                  <c:v> 05-06 to 06-07 </c:v>
                </c:pt>
                <c:pt idx="4">
                  <c:v> 06-07 to 07-08 </c:v>
                </c:pt>
                <c:pt idx="5">
                  <c:v> 07-08 to 08-09 </c:v>
                </c:pt>
                <c:pt idx="6">
                  <c:v> 08-09 to 09-10 </c:v>
                </c:pt>
                <c:pt idx="7">
                  <c:v> 09-10 to 10-11 </c:v>
                </c:pt>
                <c:pt idx="8">
                  <c:v> 10-11 to 11-12 </c:v>
                </c:pt>
                <c:pt idx="9">
                  <c:v> 11-12 to 12-13 </c:v>
                </c:pt>
                <c:pt idx="10">
                  <c:v> 12-13 to 13-14 </c:v>
                </c:pt>
                <c:pt idx="11">
                  <c:v> 13-14 to 14-15 </c:v>
                </c:pt>
                <c:pt idx="12">
                  <c:v> 14-15 to 15-16 </c:v>
                </c:pt>
                <c:pt idx="13">
                  <c:v> 15-16 to 16-17 </c:v>
                </c:pt>
                <c:pt idx="14">
                  <c:v> 16-17 to 17-18 </c:v>
                </c:pt>
                <c:pt idx="15">
                  <c:v> 17-18 to 18-19 </c:v>
                </c:pt>
              </c:strCache>
            </c:strRef>
          </c:cat>
          <c:val>
            <c:numRef>
              <c:f>'Student Budget - Tuition Fees'!$X$318:$AQ$318</c:f>
              <c:numCache>
                <c:formatCode>0.0%</c:formatCode>
                <c:ptCount val="16"/>
                <c:pt idx="0">
                  <c:v>5.972256853413882E-2</c:v>
                </c:pt>
                <c:pt idx="1">
                  <c:v>5.8999067454149845E-2</c:v>
                </c:pt>
                <c:pt idx="2">
                  <c:v>5.8823529411764719E-2</c:v>
                </c:pt>
                <c:pt idx="3">
                  <c:v>6.4864864864864868E-2</c:v>
                </c:pt>
                <c:pt idx="4">
                  <c:v>6.6135946111451238E-2</c:v>
                </c:pt>
                <c:pt idx="5">
                  <c:v>5.9833845966968724E-2</c:v>
                </c:pt>
                <c:pt idx="6">
                  <c:v>4.5662100456621113E-2</c:v>
                </c:pt>
                <c:pt idx="7">
                  <c:v>4.7139830508474478E-2</c:v>
                </c:pt>
                <c:pt idx="8">
                  <c:v>4.831751509922344E-2</c:v>
                </c:pt>
                <c:pt idx="9">
                  <c:v>4.3795620437956151E-2</c:v>
                </c:pt>
                <c:pt idx="10">
                  <c:v>3.9317507418397568E-2</c:v>
                </c:pt>
                <c:pt idx="11">
                  <c:v>3.564711150918054E-2</c:v>
                </c:pt>
                <c:pt idx="12">
                  <c:v>3.8493289869184211E-2</c:v>
                </c:pt>
                <c:pt idx="13">
                  <c:v>3.7234042553191404E-2</c:v>
                </c:pt>
                <c:pt idx="14">
                  <c:v>3.3386327503974522E-2</c:v>
                </c:pt>
                <c:pt idx="15">
                  <c:v>3.4074552800371527E-2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EC82-4D1E-B0C6-452E7989DA99}"/>
            </c:ext>
          </c:extLst>
        </c:ser>
        <c:ser>
          <c:idx val="0"/>
          <c:order val="3"/>
          <c:tx>
            <c:strRef>
              <c:f>'Student Budget - Tuition Fees'!$G$319</c:f>
              <c:strCache>
                <c:ptCount val="1"/>
                <c:pt idx="0">
                  <c:v> Third Quartile </c:v>
                </c:pt>
              </c:strCache>
            </c:strRef>
          </c:tx>
          <c:spPr>
            <a:ln>
              <a:solidFill>
                <a:srgbClr val="CC99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1.4658633889191809E-3"/>
                  <c:y val="-2.01936363014798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C82-4D1E-B0C6-452E7989DA99}"/>
                </c:ext>
              </c:extLst>
            </c:dLbl>
            <c:dLbl>
              <c:idx val="1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C82-4D1E-B0C6-452E7989DA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2">
                        <a:lumMod val="25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'Student Budget - Tuition Fees'!$X$313:$AQ$313</c:f>
              <c:strCache>
                <c:ptCount val="16"/>
                <c:pt idx="0">
                  <c:v> 02-03 to 03-04 </c:v>
                </c:pt>
                <c:pt idx="1">
                  <c:v> 03-04 to 04-05 </c:v>
                </c:pt>
                <c:pt idx="2">
                  <c:v> 04-05 to 05-06 </c:v>
                </c:pt>
                <c:pt idx="3">
                  <c:v> 05-06 to 06-07 </c:v>
                </c:pt>
                <c:pt idx="4">
                  <c:v> 06-07 to 07-08 </c:v>
                </c:pt>
                <c:pt idx="5">
                  <c:v> 07-08 to 08-09 </c:v>
                </c:pt>
                <c:pt idx="6">
                  <c:v> 08-09 to 09-10 </c:v>
                </c:pt>
                <c:pt idx="7">
                  <c:v> 09-10 to 10-11 </c:v>
                </c:pt>
                <c:pt idx="8">
                  <c:v> 10-11 to 11-12 </c:v>
                </c:pt>
                <c:pt idx="9">
                  <c:v> 11-12 to 12-13 </c:v>
                </c:pt>
                <c:pt idx="10">
                  <c:v> 12-13 to 13-14 </c:v>
                </c:pt>
                <c:pt idx="11">
                  <c:v> 13-14 to 14-15 </c:v>
                </c:pt>
                <c:pt idx="12">
                  <c:v> 14-15 to 15-16 </c:v>
                </c:pt>
                <c:pt idx="13">
                  <c:v> 15-16 to 16-17 </c:v>
                </c:pt>
                <c:pt idx="14">
                  <c:v> 16-17 to 17-18 </c:v>
                </c:pt>
                <c:pt idx="15">
                  <c:v> 17-18 to 18-19 </c:v>
                </c:pt>
              </c:strCache>
            </c:strRef>
          </c:cat>
          <c:val>
            <c:numRef>
              <c:f>'Student Budget - Tuition Fees'!$X$319:$AQ$319</c:f>
              <c:numCache>
                <c:formatCode>0.0%</c:formatCode>
                <c:ptCount val="16"/>
                <c:pt idx="0">
                  <c:v>7.2541054172518216E-2</c:v>
                </c:pt>
                <c:pt idx="1">
                  <c:v>7.2397333991053525E-2</c:v>
                </c:pt>
                <c:pt idx="2">
                  <c:v>7.0073988313826163E-2</c:v>
                </c:pt>
                <c:pt idx="3">
                  <c:v>8.3206199171796835E-2</c:v>
                </c:pt>
                <c:pt idx="4">
                  <c:v>8.5745911200829306E-2</c:v>
                </c:pt>
                <c:pt idx="5">
                  <c:v>6.8565711261460827E-2</c:v>
                </c:pt>
                <c:pt idx="6">
                  <c:v>5.8558558558558627E-2</c:v>
                </c:pt>
                <c:pt idx="7">
                  <c:v>5.9657869853004364E-2</c:v>
                </c:pt>
                <c:pt idx="8">
                  <c:v>5.9446733372572114E-2</c:v>
                </c:pt>
                <c:pt idx="9">
                  <c:v>5.0458715596330306E-2</c:v>
                </c:pt>
                <c:pt idx="10">
                  <c:v>4.9233627496516386E-2</c:v>
                </c:pt>
                <c:pt idx="11">
                  <c:v>4.3860452339529399E-2</c:v>
                </c:pt>
                <c:pt idx="12">
                  <c:v>4.8954678362573167E-2</c:v>
                </c:pt>
                <c:pt idx="13">
                  <c:v>4.9095976559708321E-2</c:v>
                </c:pt>
                <c:pt idx="14">
                  <c:v>4.1879944160074345E-2</c:v>
                </c:pt>
                <c:pt idx="15">
                  <c:v>4.4515145843916304E-2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EC82-4D1E-B0C6-452E7989DA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3675264"/>
        <c:axId val="153676800"/>
      </c:lineChart>
      <c:catAx>
        <c:axId val="1536752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1200000" vert="horz" anchor="ctr" anchorCtr="1"/>
          <a:lstStyle/>
          <a:p>
            <a:pPr>
              <a:defRPr sz="900"/>
            </a:pPr>
            <a:endParaRPr lang="en-US"/>
          </a:p>
        </c:txPr>
        <c:crossAx val="153676800"/>
        <c:crosses val="autoZero"/>
        <c:auto val="1"/>
        <c:lblAlgn val="ctr"/>
        <c:lblOffset val="100"/>
        <c:tickMarkSkip val="1"/>
        <c:noMultiLvlLbl val="0"/>
      </c:catAx>
      <c:valAx>
        <c:axId val="153676800"/>
        <c:scaling>
          <c:orientation val="minMax"/>
          <c:max val="9.0000000000000024E-2"/>
          <c:min val="0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153675264"/>
        <c:crosses val="autoZero"/>
        <c:crossBetween val="midCat"/>
      </c:valAx>
    </c:plotArea>
    <c:legend>
      <c:legendPos val="b"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Average Unfunded Institutional Gift Aid (per enrolled student) </a:t>
            </a:r>
          </a:p>
          <a:p>
            <a:pPr>
              <a:defRPr/>
            </a:pPr>
            <a:r>
              <a:rPr lang="en-US" dirty="0"/>
              <a:t>in Traditional Undergraduate Programs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'Unfunded IGA'!$F$305</c:f>
              <c:strCache>
                <c:ptCount val="1"/>
                <c:pt idx="0">
                  <c:v> Minimum 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6.3888888888888884E-2"/>
                  <c:y val="-8.73023688329168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712-4EDA-9AD8-FD7B4DAF937A}"/>
                </c:ext>
              </c:extLst>
            </c:dLbl>
            <c:dLbl>
              <c:idx val="17"/>
              <c:layout>
                <c:manualLayout>
                  <c:x val="-2.7777777777777779E-3"/>
                  <c:y val="-1.30953553249376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712-4EDA-9AD8-FD7B4DAF937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'Unfunded IGA'!$G$6:$Z$6</c:f>
              <c:strCache>
                <c:ptCount val="18"/>
                <c:pt idx="0">
                  <c:v>2000-01</c:v>
                </c:pt>
                <c:pt idx="1">
                  <c:v>2001-02</c:v>
                </c:pt>
                <c:pt idx="2">
                  <c:v>2002-03</c:v>
                </c:pt>
                <c:pt idx="3">
                  <c:v>2003-04</c:v>
                </c:pt>
                <c:pt idx="4">
                  <c:v>2004-05</c:v>
                </c:pt>
                <c:pt idx="5">
                  <c:v>2005-06</c:v>
                </c:pt>
                <c:pt idx="6">
                  <c:v>2006-07</c:v>
                </c:pt>
                <c:pt idx="7">
                  <c:v>2007-08</c:v>
                </c:pt>
                <c:pt idx="8">
                  <c:v>2008-09</c:v>
                </c:pt>
                <c:pt idx="9">
                  <c:v>2009-10</c:v>
                </c:pt>
                <c:pt idx="10">
                  <c:v>2010-11</c:v>
                </c:pt>
                <c:pt idx="11">
                  <c:v>2011-12</c:v>
                </c:pt>
                <c:pt idx="12">
                  <c:v>2012-13</c:v>
                </c:pt>
                <c:pt idx="13">
                  <c:v>2013-14</c:v>
                </c:pt>
                <c:pt idx="14">
                  <c:v>2014-15</c:v>
                </c:pt>
                <c:pt idx="15">
                  <c:v>2015-16</c:v>
                </c:pt>
                <c:pt idx="16">
                  <c:v>2016-17</c:v>
                </c:pt>
                <c:pt idx="17">
                  <c:v>2017-18</c:v>
                </c:pt>
              </c:strCache>
            </c:strRef>
          </c:cat>
          <c:val>
            <c:numRef>
              <c:f>'Unfunded IGA'!$G$305:$Z$305</c:f>
              <c:numCache>
                <c:formatCode>_("$"* #,##0_);_("$"* \(#,##0\);_("$"* "-"??_);_(@_)</c:formatCode>
                <c:ptCount val="18"/>
                <c:pt idx="0">
                  <c:v>749.94141082727913</c:v>
                </c:pt>
                <c:pt idx="1">
                  <c:v>781.3255086071988</c:v>
                </c:pt>
                <c:pt idx="2">
                  <c:v>439.09021239325597</c:v>
                </c:pt>
                <c:pt idx="3">
                  <c:v>0</c:v>
                </c:pt>
                <c:pt idx="4">
                  <c:v>958.40386427898204</c:v>
                </c:pt>
                <c:pt idx="5">
                  <c:v>0</c:v>
                </c:pt>
                <c:pt idx="6">
                  <c:v>295.38353658536585</c:v>
                </c:pt>
                <c:pt idx="7">
                  <c:v>0</c:v>
                </c:pt>
                <c:pt idx="8">
                  <c:v>1407.7701149425288</c:v>
                </c:pt>
                <c:pt idx="9">
                  <c:v>2067.6377459749551</c:v>
                </c:pt>
                <c:pt idx="10">
                  <c:v>2025.568352059925</c:v>
                </c:pt>
                <c:pt idx="11">
                  <c:v>2012.6465231788079</c:v>
                </c:pt>
                <c:pt idx="12">
                  <c:v>2298.0545950864421</c:v>
                </c:pt>
                <c:pt idx="13">
                  <c:v>149.40520896426409</c:v>
                </c:pt>
                <c:pt idx="14">
                  <c:v>3299.0764414296896</c:v>
                </c:pt>
                <c:pt idx="15">
                  <c:v>2884.4863387978144</c:v>
                </c:pt>
                <c:pt idx="16">
                  <c:v>0</c:v>
                </c:pt>
                <c:pt idx="17">
                  <c:v>2705.8194842406879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D52-4C09-8D15-1CABB4070194}"/>
            </c:ext>
          </c:extLst>
        </c:ser>
        <c:ser>
          <c:idx val="4"/>
          <c:order val="2"/>
          <c:tx>
            <c:strRef>
              <c:f>'Unfunded IGA'!$F$307</c:f>
              <c:strCache>
                <c:ptCount val="1"/>
                <c:pt idx="0">
                  <c:v> Mode 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ymbol val="none"/>
          </c:marker>
          <c:dLbls>
            <c:dLbl>
              <c:idx val="8"/>
              <c:layout>
                <c:manualLayout>
                  <c:x val="-3.8211754654128099E-2"/>
                  <c:y val="-1.79290103344327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D52-4C09-8D15-1CABB4070194}"/>
                </c:ext>
              </c:extLst>
            </c:dLbl>
            <c:dLbl>
              <c:idx val="9"/>
              <c:layout>
                <c:manualLayout>
                  <c:x val="-3.1254076359152574E-2"/>
                  <c:y val="-1.59139443045269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D52-4C09-8D15-1CABB4070194}"/>
                </c:ext>
              </c:extLst>
            </c:dLbl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'Unfunded IGA'!$G$6:$Z$6</c:f>
              <c:strCache>
                <c:ptCount val="18"/>
                <c:pt idx="0">
                  <c:v>2000-01</c:v>
                </c:pt>
                <c:pt idx="1">
                  <c:v>2001-02</c:v>
                </c:pt>
                <c:pt idx="2">
                  <c:v>2002-03</c:v>
                </c:pt>
                <c:pt idx="3">
                  <c:v>2003-04</c:v>
                </c:pt>
                <c:pt idx="4">
                  <c:v>2004-05</c:v>
                </c:pt>
                <c:pt idx="5">
                  <c:v>2005-06</c:v>
                </c:pt>
                <c:pt idx="6">
                  <c:v>2006-07</c:v>
                </c:pt>
                <c:pt idx="7">
                  <c:v>2007-08</c:v>
                </c:pt>
                <c:pt idx="8">
                  <c:v>2008-09</c:v>
                </c:pt>
                <c:pt idx="9">
                  <c:v>2009-10</c:v>
                </c:pt>
                <c:pt idx="10">
                  <c:v>2010-11</c:v>
                </c:pt>
                <c:pt idx="11">
                  <c:v>2011-12</c:v>
                </c:pt>
                <c:pt idx="12">
                  <c:v>2012-13</c:v>
                </c:pt>
                <c:pt idx="13">
                  <c:v>2013-14</c:v>
                </c:pt>
                <c:pt idx="14">
                  <c:v>2014-15</c:v>
                </c:pt>
                <c:pt idx="15">
                  <c:v>2015-16</c:v>
                </c:pt>
                <c:pt idx="16">
                  <c:v>2016-17</c:v>
                </c:pt>
                <c:pt idx="17">
                  <c:v>2017-18</c:v>
                </c:pt>
              </c:strCache>
            </c:strRef>
          </c:cat>
          <c:val>
            <c:numRef>
              <c:f>'Unfunded IGA'!$G$307:$Z$307</c:f>
            </c:numRef>
          </c:val>
          <c:smooth val="0"/>
          <c:extLst>
            <c:ext xmlns:c16="http://schemas.microsoft.com/office/drawing/2014/chart" uri="{C3380CC4-5D6E-409C-BE32-E72D297353CC}">
              <c16:uniqueId val="{00000003-4D52-4C09-8D15-1CABB4070194}"/>
            </c:ext>
          </c:extLst>
        </c:ser>
        <c:ser>
          <c:idx val="5"/>
          <c:order val="3"/>
          <c:tx>
            <c:strRef>
              <c:f>'Unfunded IGA'!$F$308</c:f>
              <c:strCache>
                <c:ptCount val="1"/>
                <c:pt idx="0">
                  <c:v> First Quartile 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6.3888888888888884E-2"/>
                  <c:y val="-4.36511844164584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712-4EDA-9AD8-FD7B4DAF937A}"/>
                </c:ext>
              </c:extLst>
            </c:dLbl>
            <c:dLbl>
              <c:idx val="17"/>
              <c:layout>
                <c:manualLayout>
                  <c:x val="-2.7777777777777779E-3"/>
                  <c:y val="3.9286065974812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712-4EDA-9AD8-FD7B4DAF937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'Unfunded IGA'!$G$6:$Z$6</c:f>
              <c:strCache>
                <c:ptCount val="18"/>
                <c:pt idx="0">
                  <c:v>2000-01</c:v>
                </c:pt>
                <c:pt idx="1">
                  <c:v>2001-02</c:v>
                </c:pt>
                <c:pt idx="2">
                  <c:v>2002-03</c:v>
                </c:pt>
                <c:pt idx="3">
                  <c:v>2003-04</c:v>
                </c:pt>
                <c:pt idx="4">
                  <c:v>2004-05</c:v>
                </c:pt>
                <c:pt idx="5">
                  <c:v>2005-06</c:v>
                </c:pt>
                <c:pt idx="6">
                  <c:v>2006-07</c:v>
                </c:pt>
                <c:pt idx="7">
                  <c:v>2007-08</c:v>
                </c:pt>
                <c:pt idx="8">
                  <c:v>2008-09</c:v>
                </c:pt>
                <c:pt idx="9">
                  <c:v>2009-10</c:v>
                </c:pt>
                <c:pt idx="10">
                  <c:v>2010-11</c:v>
                </c:pt>
                <c:pt idx="11">
                  <c:v>2011-12</c:v>
                </c:pt>
                <c:pt idx="12">
                  <c:v>2012-13</c:v>
                </c:pt>
                <c:pt idx="13">
                  <c:v>2013-14</c:v>
                </c:pt>
                <c:pt idx="14">
                  <c:v>2014-15</c:v>
                </c:pt>
                <c:pt idx="15">
                  <c:v>2015-16</c:v>
                </c:pt>
                <c:pt idx="16">
                  <c:v>2016-17</c:v>
                </c:pt>
                <c:pt idx="17">
                  <c:v>2017-18</c:v>
                </c:pt>
              </c:strCache>
            </c:strRef>
          </c:cat>
          <c:val>
            <c:numRef>
              <c:f>'Unfunded IGA'!$G$308:$Z$308</c:f>
              <c:numCache>
                <c:formatCode>_("$"* #,##0_);_("$"* \(#,##0\);_("$"* "-"??_);_(@_)</c:formatCode>
                <c:ptCount val="18"/>
                <c:pt idx="0">
                  <c:v>2545.0423266602047</c:v>
                </c:pt>
                <c:pt idx="1">
                  <c:v>2480.3147640180796</c:v>
                </c:pt>
                <c:pt idx="2">
                  <c:v>2535.9241267995844</c:v>
                </c:pt>
                <c:pt idx="3">
                  <c:v>2640.4060985523934</c:v>
                </c:pt>
                <c:pt idx="4">
                  <c:v>2848.4980382588328</c:v>
                </c:pt>
                <c:pt idx="5">
                  <c:v>3098.8342431761785</c:v>
                </c:pt>
                <c:pt idx="6">
                  <c:v>3942.6827033716681</c:v>
                </c:pt>
                <c:pt idx="7">
                  <c:v>4055.5223604825082</c:v>
                </c:pt>
                <c:pt idx="8">
                  <c:v>4572.8598671659865</c:v>
                </c:pt>
                <c:pt idx="9">
                  <c:v>5165.0226476906555</c:v>
                </c:pt>
                <c:pt idx="10">
                  <c:v>5436.2492048875865</c:v>
                </c:pt>
                <c:pt idx="11">
                  <c:v>5854.5672548704724</c:v>
                </c:pt>
                <c:pt idx="12">
                  <c:v>6614.8770286299041</c:v>
                </c:pt>
                <c:pt idx="13">
                  <c:v>7097.187246889529</c:v>
                </c:pt>
                <c:pt idx="14">
                  <c:v>7315.6807290270699</c:v>
                </c:pt>
                <c:pt idx="15">
                  <c:v>6641.439107854223</c:v>
                </c:pt>
                <c:pt idx="16">
                  <c:v>8987.6822863066318</c:v>
                </c:pt>
                <c:pt idx="17">
                  <c:v>9984.4774160206853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D52-4C09-8D15-1CABB4070194}"/>
            </c:ext>
          </c:extLst>
        </c:ser>
        <c:ser>
          <c:idx val="1"/>
          <c:order val="4"/>
          <c:tx>
            <c:strRef>
              <c:f>'Unfunded IGA'!$F$309</c:f>
              <c:strCache>
                <c:ptCount val="1"/>
                <c:pt idx="0">
                  <c:v> Second Quartile (median) 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5.5555555555555552E-2"/>
                  <c:y val="-1.7460473766583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712-4EDA-9AD8-FD7B4DAF937A}"/>
                </c:ext>
              </c:extLst>
            </c:dLbl>
            <c:dLbl>
              <c:idx val="17"/>
              <c:layout>
                <c:manualLayout>
                  <c:x val="-8.3333333333335362E-3"/>
                  <c:y val="-3.27383883123438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712-4EDA-9AD8-FD7B4DAF937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'Unfunded IGA'!$G$6:$Z$6</c:f>
              <c:strCache>
                <c:ptCount val="18"/>
                <c:pt idx="0">
                  <c:v>2000-01</c:v>
                </c:pt>
                <c:pt idx="1">
                  <c:v>2001-02</c:v>
                </c:pt>
                <c:pt idx="2">
                  <c:v>2002-03</c:v>
                </c:pt>
                <c:pt idx="3">
                  <c:v>2003-04</c:v>
                </c:pt>
                <c:pt idx="4">
                  <c:v>2004-05</c:v>
                </c:pt>
                <c:pt idx="5">
                  <c:v>2005-06</c:v>
                </c:pt>
                <c:pt idx="6">
                  <c:v>2006-07</c:v>
                </c:pt>
                <c:pt idx="7">
                  <c:v>2007-08</c:v>
                </c:pt>
                <c:pt idx="8">
                  <c:v>2008-09</c:v>
                </c:pt>
                <c:pt idx="9">
                  <c:v>2009-10</c:v>
                </c:pt>
                <c:pt idx="10">
                  <c:v>2010-11</c:v>
                </c:pt>
                <c:pt idx="11">
                  <c:v>2011-12</c:v>
                </c:pt>
                <c:pt idx="12">
                  <c:v>2012-13</c:v>
                </c:pt>
                <c:pt idx="13">
                  <c:v>2013-14</c:v>
                </c:pt>
                <c:pt idx="14">
                  <c:v>2014-15</c:v>
                </c:pt>
                <c:pt idx="15">
                  <c:v>2015-16</c:v>
                </c:pt>
                <c:pt idx="16">
                  <c:v>2016-17</c:v>
                </c:pt>
                <c:pt idx="17">
                  <c:v>2017-18</c:v>
                </c:pt>
              </c:strCache>
            </c:strRef>
          </c:cat>
          <c:val>
            <c:numRef>
              <c:f>'Unfunded IGA'!$G$309:$Z$309</c:f>
              <c:numCache>
                <c:formatCode>_("$"* #,##0_);_("$"* \(#,##0\);_("$"* "-"??_);_(@_)</c:formatCode>
                <c:ptCount val="18"/>
                <c:pt idx="0">
                  <c:v>3238.7759660486931</c:v>
                </c:pt>
                <c:pt idx="1">
                  <c:v>3083.9141665022685</c:v>
                </c:pt>
                <c:pt idx="2">
                  <c:v>3364.5283711021202</c:v>
                </c:pt>
                <c:pt idx="3">
                  <c:v>3459.065266182934</c:v>
                </c:pt>
                <c:pt idx="4">
                  <c:v>3702.0649171718587</c:v>
                </c:pt>
                <c:pt idx="5">
                  <c:v>4093.2167976830783</c:v>
                </c:pt>
                <c:pt idx="6">
                  <c:v>4716.8945552252144</c:v>
                </c:pt>
                <c:pt idx="7">
                  <c:v>4989.6713397790054</c:v>
                </c:pt>
                <c:pt idx="8">
                  <c:v>5905.2498457766742</c:v>
                </c:pt>
                <c:pt idx="9">
                  <c:v>6535.4496951028887</c:v>
                </c:pt>
                <c:pt idx="10">
                  <c:v>6934.7403314917128</c:v>
                </c:pt>
                <c:pt idx="11">
                  <c:v>7262.3404236718188</c:v>
                </c:pt>
                <c:pt idx="12">
                  <c:v>8080.6889423076927</c:v>
                </c:pt>
                <c:pt idx="13">
                  <c:v>8456.3159144893107</c:v>
                </c:pt>
                <c:pt idx="14">
                  <c:v>9208.705512909979</c:v>
                </c:pt>
                <c:pt idx="15">
                  <c:v>9336.0807770961146</c:v>
                </c:pt>
                <c:pt idx="16">
                  <c:v>10278.099690052928</c:v>
                </c:pt>
                <c:pt idx="17">
                  <c:v>11174.193409771087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D52-4C09-8D15-1CABB4070194}"/>
            </c:ext>
          </c:extLst>
        </c:ser>
        <c:ser>
          <c:idx val="2"/>
          <c:order val="5"/>
          <c:tx>
            <c:strRef>
              <c:f>'Unfunded IGA'!$F$310</c:f>
              <c:strCache>
                <c:ptCount val="1"/>
                <c:pt idx="0">
                  <c:v> Third Quartile </c:v>
                </c:pt>
              </c:strCache>
            </c:strRef>
          </c:tx>
          <c:spPr>
            <a:ln>
              <a:solidFill>
                <a:srgbClr val="CC99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3.888888888888889E-2"/>
                  <c:y val="-2.40081514290521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712-4EDA-9AD8-FD7B4DAF937A}"/>
                </c:ext>
              </c:extLst>
            </c:dLbl>
            <c:dLbl>
              <c:idx val="17"/>
              <c:layout>
                <c:manualLayout>
                  <c:x val="0"/>
                  <c:y val="-3.9286065974812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712-4EDA-9AD8-FD7B4DAF937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'Unfunded IGA'!$G$6:$Z$6</c:f>
              <c:strCache>
                <c:ptCount val="18"/>
                <c:pt idx="0">
                  <c:v>2000-01</c:v>
                </c:pt>
                <c:pt idx="1">
                  <c:v>2001-02</c:v>
                </c:pt>
                <c:pt idx="2">
                  <c:v>2002-03</c:v>
                </c:pt>
                <c:pt idx="3">
                  <c:v>2003-04</c:v>
                </c:pt>
                <c:pt idx="4">
                  <c:v>2004-05</c:v>
                </c:pt>
                <c:pt idx="5">
                  <c:v>2005-06</c:v>
                </c:pt>
                <c:pt idx="6">
                  <c:v>2006-07</c:v>
                </c:pt>
                <c:pt idx="7">
                  <c:v>2007-08</c:v>
                </c:pt>
                <c:pt idx="8">
                  <c:v>2008-09</c:v>
                </c:pt>
                <c:pt idx="9">
                  <c:v>2009-10</c:v>
                </c:pt>
                <c:pt idx="10">
                  <c:v>2010-11</c:v>
                </c:pt>
                <c:pt idx="11">
                  <c:v>2011-12</c:v>
                </c:pt>
                <c:pt idx="12">
                  <c:v>2012-13</c:v>
                </c:pt>
                <c:pt idx="13">
                  <c:v>2013-14</c:v>
                </c:pt>
                <c:pt idx="14">
                  <c:v>2014-15</c:v>
                </c:pt>
                <c:pt idx="15">
                  <c:v>2015-16</c:v>
                </c:pt>
                <c:pt idx="16">
                  <c:v>2016-17</c:v>
                </c:pt>
                <c:pt idx="17">
                  <c:v>2017-18</c:v>
                </c:pt>
              </c:strCache>
            </c:strRef>
          </c:cat>
          <c:val>
            <c:numRef>
              <c:f>'Unfunded IGA'!$G$310:$Z$310</c:f>
              <c:numCache>
                <c:formatCode>_("$"* #,##0_);_("$"* \(#,##0\);_("$"* "-"??_);_(@_)</c:formatCode>
                <c:ptCount val="18"/>
                <c:pt idx="0">
                  <c:v>4154.8862375138733</c:v>
                </c:pt>
                <c:pt idx="1">
                  <c:v>3888.9279696276262</c:v>
                </c:pt>
                <c:pt idx="2">
                  <c:v>3905.6304342929052</c:v>
                </c:pt>
                <c:pt idx="3">
                  <c:v>4132.1651771851703</c:v>
                </c:pt>
                <c:pt idx="4">
                  <c:v>5030.0857589475363</c:v>
                </c:pt>
                <c:pt idx="5">
                  <c:v>5604.7160621761659</c:v>
                </c:pt>
                <c:pt idx="6">
                  <c:v>5945.9316048994151</c:v>
                </c:pt>
                <c:pt idx="7">
                  <c:v>6449.1318489552177</c:v>
                </c:pt>
                <c:pt idx="8">
                  <c:v>6825.4646485390376</c:v>
                </c:pt>
                <c:pt idx="9">
                  <c:v>7889.1652199644905</c:v>
                </c:pt>
                <c:pt idx="10">
                  <c:v>8281.2004698234268</c:v>
                </c:pt>
                <c:pt idx="11">
                  <c:v>8499.0735230559767</c:v>
                </c:pt>
                <c:pt idx="12">
                  <c:v>9433.017212615805</c:v>
                </c:pt>
                <c:pt idx="13">
                  <c:v>10344.158788403558</c:v>
                </c:pt>
                <c:pt idx="14">
                  <c:v>10763.189928119053</c:v>
                </c:pt>
                <c:pt idx="15">
                  <c:v>11151.847941281172</c:v>
                </c:pt>
                <c:pt idx="16">
                  <c:v>12765.88414236565</c:v>
                </c:pt>
                <c:pt idx="17">
                  <c:v>13390.033641495889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4D52-4C09-8D15-1CABB4070194}"/>
            </c:ext>
          </c:extLst>
        </c:ser>
        <c:ser>
          <c:idx val="6"/>
          <c:order val="6"/>
          <c:tx>
            <c:strRef>
              <c:f>'Unfunded IGA'!$F$311</c:f>
              <c:strCache>
                <c:ptCount val="1"/>
                <c:pt idx="0">
                  <c:v> Fourth Quartile (maximum) 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1.3888888888888889E-3"/>
                  <c:y val="-2.18255922082300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712-4EDA-9AD8-FD7B4DAF937A}"/>
                </c:ext>
              </c:extLst>
            </c:dLbl>
            <c:dLbl>
              <c:idx val="17"/>
              <c:layout>
                <c:manualLayout>
                  <c:x val="-1.3888888888890926E-3"/>
                  <c:y val="-2.40081514290521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712-4EDA-9AD8-FD7B4DAF937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'Unfunded IGA'!$G$6:$Z$6</c:f>
              <c:strCache>
                <c:ptCount val="18"/>
                <c:pt idx="0">
                  <c:v>2000-01</c:v>
                </c:pt>
                <c:pt idx="1">
                  <c:v>2001-02</c:v>
                </c:pt>
                <c:pt idx="2">
                  <c:v>2002-03</c:v>
                </c:pt>
                <c:pt idx="3">
                  <c:v>2003-04</c:v>
                </c:pt>
                <c:pt idx="4">
                  <c:v>2004-05</c:v>
                </c:pt>
                <c:pt idx="5">
                  <c:v>2005-06</c:v>
                </c:pt>
                <c:pt idx="6">
                  <c:v>2006-07</c:v>
                </c:pt>
                <c:pt idx="7">
                  <c:v>2007-08</c:v>
                </c:pt>
                <c:pt idx="8">
                  <c:v>2008-09</c:v>
                </c:pt>
                <c:pt idx="9">
                  <c:v>2009-10</c:v>
                </c:pt>
                <c:pt idx="10">
                  <c:v>2010-11</c:v>
                </c:pt>
                <c:pt idx="11">
                  <c:v>2011-12</c:v>
                </c:pt>
                <c:pt idx="12">
                  <c:v>2012-13</c:v>
                </c:pt>
                <c:pt idx="13">
                  <c:v>2013-14</c:v>
                </c:pt>
                <c:pt idx="14">
                  <c:v>2014-15</c:v>
                </c:pt>
                <c:pt idx="15">
                  <c:v>2015-16</c:v>
                </c:pt>
                <c:pt idx="16">
                  <c:v>2016-17</c:v>
                </c:pt>
                <c:pt idx="17">
                  <c:v>2017-18</c:v>
                </c:pt>
              </c:strCache>
            </c:strRef>
          </c:cat>
          <c:val>
            <c:numRef>
              <c:f>'Unfunded IGA'!$G$311:$Z$311</c:f>
              <c:numCache>
                <c:formatCode>_("$"* #,##0_);_("$"* \(#,##0\);_("$"* "-"??_);_(@_)</c:formatCode>
                <c:ptCount val="18"/>
                <c:pt idx="0">
                  <c:v>6448.3793517406966</c:v>
                </c:pt>
                <c:pt idx="1">
                  <c:v>10825.311764705883</c:v>
                </c:pt>
                <c:pt idx="2">
                  <c:v>6458.7103854389725</c:v>
                </c:pt>
                <c:pt idx="3">
                  <c:v>5850.5992141453835</c:v>
                </c:pt>
                <c:pt idx="4">
                  <c:v>7571.0133333333333</c:v>
                </c:pt>
                <c:pt idx="5">
                  <c:v>8019.6048034934502</c:v>
                </c:pt>
                <c:pt idx="6">
                  <c:v>7970.4243093922651</c:v>
                </c:pt>
                <c:pt idx="7">
                  <c:v>8641.1126865671649</c:v>
                </c:pt>
                <c:pt idx="8">
                  <c:v>8626.8596881959911</c:v>
                </c:pt>
                <c:pt idx="9">
                  <c:v>10037.515660809779</c:v>
                </c:pt>
                <c:pt idx="10">
                  <c:v>11541.538461538461</c:v>
                </c:pt>
                <c:pt idx="11">
                  <c:v>12351.668122270743</c:v>
                </c:pt>
                <c:pt idx="12">
                  <c:v>13149.05569091542</c:v>
                </c:pt>
                <c:pt idx="13">
                  <c:v>15407.633008356546</c:v>
                </c:pt>
                <c:pt idx="14">
                  <c:v>15507.95215157354</c:v>
                </c:pt>
                <c:pt idx="15">
                  <c:v>17514.0703125</c:v>
                </c:pt>
                <c:pt idx="16">
                  <c:v>17046.349551856594</c:v>
                </c:pt>
                <c:pt idx="17">
                  <c:v>19016.216722408026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4D52-4C09-8D15-1CABB407019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80855936"/>
        <c:axId val="180857472"/>
        <c:extLst>
          <c:ext xmlns:c15="http://schemas.microsoft.com/office/drawing/2012/chart" uri="{02D57815-91ED-43cb-92C2-25804820EDAC}">
            <c15:filteredLineSeries>
              <c15:ser>
                <c:idx val="3"/>
                <c:order val="1"/>
                <c:tx>
                  <c:strRef>
                    <c:extLst>
                      <c:ext uri="{02D57815-91ED-43cb-92C2-25804820EDAC}">
                        <c15:formulaRef>
                          <c15:sqref>'Unfunded IGA'!$F$306</c15:sqref>
                        </c15:formulaRef>
                      </c:ext>
                    </c:extLst>
                    <c:strCache>
                      <c:ptCount val="1"/>
                      <c:pt idx="0">
                        <c:v> Average (mean) </c:v>
                      </c:pt>
                    </c:strCache>
                  </c:strRef>
                </c:tx>
                <c:marker>
                  <c:symbol val="none"/>
                </c:marker>
                <c:dLbls>
                  <c:delete val="1"/>
                </c:dLbls>
                <c:cat>
                  <c:strRef>
                    <c:extLst>
                      <c:ext uri="{02D57815-91ED-43cb-92C2-25804820EDAC}">
                        <c15:formulaRef>
                          <c15:sqref>'Unfunded IGA'!$G$6:$Z$6</c15:sqref>
                        </c15:formulaRef>
                      </c:ext>
                    </c:extLst>
                    <c:strCache>
                      <c:ptCount val="18"/>
                      <c:pt idx="0">
                        <c:v>2000-01</c:v>
                      </c:pt>
                      <c:pt idx="1">
                        <c:v>2001-02</c:v>
                      </c:pt>
                      <c:pt idx="2">
                        <c:v>2002-03</c:v>
                      </c:pt>
                      <c:pt idx="3">
                        <c:v>2003-04</c:v>
                      </c:pt>
                      <c:pt idx="4">
                        <c:v>2004-05</c:v>
                      </c:pt>
                      <c:pt idx="5">
                        <c:v>2005-06</c:v>
                      </c:pt>
                      <c:pt idx="6">
                        <c:v>2006-07</c:v>
                      </c:pt>
                      <c:pt idx="7">
                        <c:v>2007-08</c:v>
                      </c:pt>
                      <c:pt idx="8">
                        <c:v>2008-09</c:v>
                      </c:pt>
                      <c:pt idx="9">
                        <c:v>2009-10</c:v>
                      </c:pt>
                      <c:pt idx="10">
                        <c:v>2010-11</c:v>
                      </c:pt>
                      <c:pt idx="11">
                        <c:v>2011-12</c:v>
                      </c:pt>
                      <c:pt idx="12">
                        <c:v>2012-13</c:v>
                      </c:pt>
                      <c:pt idx="13">
                        <c:v>2013-14</c:v>
                      </c:pt>
                      <c:pt idx="14">
                        <c:v>2014-15</c:v>
                      </c:pt>
                      <c:pt idx="15">
                        <c:v>2015-16</c:v>
                      </c:pt>
                      <c:pt idx="16">
                        <c:v>2016-17</c:v>
                      </c:pt>
                      <c:pt idx="17">
                        <c:v>2017-18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'Unfunded IGA'!$G$306:$Z$306</c15:sqref>
                        </c15:formulaRef>
                      </c:ext>
                    </c:extLst>
                    <c:numCache>
                      <c:formatCode>_("$"* #,##0_);_("$"* \(#,##0\);_("$"* "-"??_);_(@_)</c:formatCode>
                      <c:ptCount val="18"/>
                      <c:pt idx="0">
                        <c:v>3256.6427735678717</c:v>
                      </c:pt>
                      <c:pt idx="1">
                        <c:v>3328.5627281077304</c:v>
                      </c:pt>
                      <c:pt idx="2">
                        <c:v>3269.4160564841982</c:v>
                      </c:pt>
                      <c:pt idx="3">
                        <c:v>3407.9872116623965</c:v>
                      </c:pt>
                      <c:pt idx="4">
                        <c:v>3892.6808890509637</c:v>
                      </c:pt>
                      <c:pt idx="5">
                        <c:v>4316.730790569789</c:v>
                      </c:pt>
                      <c:pt idx="6">
                        <c:v>4672.2239396753612</c:v>
                      </c:pt>
                      <c:pt idx="7">
                        <c:v>5049.9291036786226</c:v>
                      </c:pt>
                      <c:pt idx="8">
                        <c:v>5661.3051071827058</c:v>
                      </c:pt>
                      <c:pt idx="9">
                        <c:v>6410.6139012222848</c:v>
                      </c:pt>
                      <c:pt idx="10">
                        <c:v>6791.6047624012681</c:v>
                      </c:pt>
                      <c:pt idx="11">
                        <c:v>7115.8264813355618</c:v>
                      </c:pt>
                      <c:pt idx="12">
                        <c:v>7920.5174272919148</c:v>
                      </c:pt>
                      <c:pt idx="13">
                        <c:v>8433.1210445100605</c:v>
                      </c:pt>
                      <c:pt idx="14">
                        <c:v>8851.0255639391362</c:v>
                      </c:pt>
                      <c:pt idx="15">
                        <c:v>9113.720639279356</c:v>
                      </c:pt>
                      <c:pt idx="16">
                        <c:v>10144.487994702869</c:v>
                      </c:pt>
                      <c:pt idx="17">
                        <c:v>11417.074195133309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8-4D52-4C09-8D15-1CABB4070194}"/>
                  </c:ext>
                </c:extLst>
              </c15:ser>
            </c15:filteredLineSeries>
          </c:ext>
        </c:extLst>
      </c:lineChart>
      <c:catAx>
        <c:axId val="1808559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180857472"/>
        <c:crosses val="autoZero"/>
        <c:auto val="1"/>
        <c:lblAlgn val="ctr"/>
        <c:lblOffset val="100"/>
        <c:noMultiLvlLbl val="0"/>
      </c:catAx>
      <c:valAx>
        <c:axId val="180857472"/>
        <c:scaling>
          <c:orientation val="minMax"/>
        </c:scaling>
        <c:delete val="0"/>
        <c:axPos val="l"/>
        <c:majorGridlines/>
        <c:numFmt formatCode="_(&quot;$&quot;* #,##0_);_(&quot;$&quot;* \(#,##0\);_(&quot;$&quot;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80855936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3200" dirty="0"/>
              <a:t>Average Federal Gift Aid </a:t>
            </a:r>
          </a:p>
          <a:p>
            <a:pPr>
              <a:defRPr/>
            </a:pPr>
            <a:r>
              <a:rPr lang="en-US" dirty="0"/>
              <a:t>(per enrolled student) in</a:t>
            </a:r>
            <a:r>
              <a:rPr lang="en-US" baseline="0" dirty="0"/>
              <a:t> </a:t>
            </a:r>
            <a:r>
              <a:rPr lang="en-US" dirty="0"/>
              <a:t>Traditional Undergraduate Programs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'Student Fin Aid - Fed Gift'!$E$305</c:f>
              <c:strCache>
                <c:ptCount val="1"/>
                <c:pt idx="0">
                  <c:v> Minimum 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dLbls>
            <c:dLbl>
              <c:idx val="1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CF9-445A-835D-9BF167F8B3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0070C0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'Student Fin Aid - Fed Gift'!$F$304:$Y$304</c:f>
              <c:strCache>
                <c:ptCount val="18"/>
                <c:pt idx="0">
                  <c:v>2000-01</c:v>
                </c:pt>
                <c:pt idx="1">
                  <c:v>2001-02</c:v>
                </c:pt>
                <c:pt idx="2">
                  <c:v>2002-03</c:v>
                </c:pt>
                <c:pt idx="3">
                  <c:v>2003-04</c:v>
                </c:pt>
                <c:pt idx="4">
                  <c:v>2004-05</c:v>
                </c:pt>
                <c:pt idx="5">
                  <c:v>2005-06</c:v>
                </c:pt>
                <c:pt idx="6">
                  <c:v>2006-07</c:v>
                </c:pt>
                <c:pt idx="7">
                  <c:v>2007-08</c:v>
                </c:pt>
                <c:pt idx="8">
                  <c:v>2008-09</c:v>
                </c:pt>
                <c:pt idx="9">
                  <c:v>2009-10</c:v>
                </c:pt>
                <c:pt idx="10">
                  <c:v>2010-11</c:v>
                </c:pt>
                <c:pt idx="11">
                  <c:v>2011-12</c:v>
                </c:pt>
                <c:pt idx="12">
                  <c:v>2012-13</c:v>
                </c:pt>
                <c:pt idx="13">
                  <c:v>2013-14</c:v>
                </c:pt>
                <c:pt idx="14">
                  <c:v>2014-15</c:v>
                </c:pt>
                <c:pt idx="15">
                  <c:v>2015-16</c:v>
                </c:pt>
                <c:pt idx="16">
                  <c:v>2016-17</c:v>
                </c:pt>
                <c:pt idx="17">
                  <c:v>2017-18</c:v>
                </c:pt>
              </c:strCache>
            </c:strRef>
          </c:cat>
          <c:val>
            <c:numRef>
              <c:f>'Student Fin Aid - Fed Gift'!$F$305:$Y$305</c:f>
              <c:numCache>
                <c:formatCode>_("$"* #,##0_);_("$"* \(#,##0\);_("$"* "-"??_);_(@_)</c:formatCode>
                <c:ptCount val="18"/>
                <c:pt idx="0">
                  <c:v>272.92688524590164</c:v>
                </c:pt>
                <c:pt idx="1">
                  <c:v>320.18654147104849</c:v>
                </c:pt>
                <c:pt idx="2">
                  <c:v>363.98992760465848</c:v>
                </c:pt>
                <c:pt idx="3">
                  <c:v>430.23727244677571</c:v>
                </c:pt>
                <c:pt idx="4">
                  <c:v>326.47668997668995</c:v>
                </c:pt>
                <c:pt idx="5">
                  <c:v>459.08541793776692</c:v>
                </c:pt>
                <c:pt idx="6">
                  <c:v>504.6726226529376</c:v>
                </c:pt>
                <c:pt idx="7">
                  <c:v>425.52106741573033</c:v>
                </c:pt>
                <c:pt idx="8">
                  <c:v>551.58057475445617</c:v>
                </c:pt>
                <c:pt idx="9">
                  <c:v>0</c:v>
                </c:pt>
                <c:pt idx="10">
                  <c:v>990.13031358885019</c:v>
                </c:pt>
                <c:pt idx="11">
                  <c:v>814.39367565999419</c:v>
                </c:pt>
                <c:pt idx="12">
                  <c:v>799.95348837209303</c:v>
                </c:pt>
                <c:pt idx="13">
                  <c:v>803.36549539170505</c:v>
                </c:pt>
                <c:pt idx="14">
                  <c:v>803.25316455696202</c:v>
                </c:pt>
                <c:pt idx="15">
                  <c:v>876.53134110787175</c:v>
                </c:pt>
                <c:pt idx="16">
                  <c:v>727.12496626180837</c:v>
                </c:pt>
                <c:pt idx="17">
                  <c:v>920.771897810219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CF9-445A-835D-9BF167F8B31A}"/>
            </c:ext>
          </c:extLst>
        </c:ser>
        <c:ser>
          <c:idx val="2"/>
          <c:order val="1"/>
          <c:tx>
            <c:strRef>
              <c:f>'Student Fin Aid - Fed Gift'!$E$307</c:f>
              <c:strCache>
                <c:ptCount val="1"/>
                <c:pt idx="0">
                  <c:v> Mode 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'Student Fin Aid - Fed Gift'!$F$304:$Y$304</c:f>
              <c:strCache>
                <c:ptCount val="18"/>
                <c:pt idx="0">
                  <c:v>2000-01</c:v>
                </c:pt>
                <c:pt idx="1">
                  <c:v>2001-02</c:v>
                </c:pt>
                <c:pt idx="2">
                  <c:v>2002-03</c:v>
                </c:pt>
                <c:pt idx="3">
                  <c:v>2003-04</c:v>
                </c:pt>
                <c:pt idx="4">
                  <c:v>2004-05</c:v>
                </c:pt>
                <c:pt idx="5">
                  <c:v>2005-06</c:v>
                </c:pt>
                <c:pt idx="6">
                  <c:v>2006-07</c:v>
                </c:pt>
                <c:pt idx="7">
                  <c:v>2007-08</c:v>
                </c:pt>
                <c:pt idx="8">
                  <c:v>2008-09</c:v>
                </c:pt>
                <c:pt idx="9">
                  <c:v>2009-10</c:v>
                </c:pt>
                <c:pt idx="10">
                  <c:v>2010-11</c:v>
                </c:pt>
                <c:pt idx="11">
                  <c:v>2011-12</c:v>
                </c:pt>
                <c:pt idx="12">
                  <c:v>2012-13</c:v>
                </c:pt>
                <c:pt idx="13">
                  <c:v>2013-14</c:v>
                </c:pt>
                <c:pt idx="14">
                  <c:v>2014-15</c:v>
                </c:pt>
                <c:pt idx="15">
                  <c:v>2015-16</c:v>
                </c:pt>
                <c:pt idx="16">
                  <c:v>2016-17</c:v>
                </c:pt>
                <c:pt idx="17">
                  <c:v>2017-18</c:v>
                </c:pt>
              </c:strCache>
            </c:strRef>
          </c:cat>
          <c:val>
            <c:numRef>
              <c:f>'Student Fin Aid - Fed Gift'!$F$307:$N$307</c:f>
            </c:numRef>
          </c:val>
          <c:smooth val="0"/>
          <c:extLst>
            <c:ext xmlns:c16="http://schemas.microsoft.com/office/drawing/2014/chart" uri="{C3380CC4-5D6E-409C-BE32-E72D297353CC}">
              <c16:uniqueId val="{00000002-7CF9-445A-835D-9BF167F8B31A}"/>
            </c:ext>
          </c:extLst>
        </c:ser>
        <c:ser>
          <c:idx val="3"/>
          <c:order val="2"/>
          <c:tx>
            <c:strRef>
              <c:f>'Student Fin Aid - Fed Gift'!$E$308</c:f>
              <c:strCache>
                <c:ptCount val="1"/>
                <c:pt idx="0">
                  <c:v> First Quartile </c:v>
                </c:pt>
              </c:strCache>
            </c:strRef>
          </c:tx>
          <c:marker>
            <c:symbol val="none"/>
          </c:marker>
          <c:dLbls>
            <c:dLbl>
              <c:idx val="1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CF9-445A-835D-9BF167F8B3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7030A0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'Student Fin Aid - Fed Gift'!$F$304:$Y$304</c:f>
              <c:strCache>
                <c:ptCount val="18"/>
                <c:pt idx="0">
                  <c:v>2000-01</c:v>
                </c:pt>
                <c:pt idx="1">
                  <c:v>2001-02</c:v>
                </c:pt>
                <c:pt idx="2">
                  <c:v>2002-03</c:v>
                </c:pt>
                <c:pt idx="3">
                  <c:v>2003-04</c:v>
                </c:pt>
                <c:pt idx="4">
                  <c:v>2004-05</c:v>
                </c:pt>
                <c:pt idx="5">
                  <c:v>2005-06</c:v>
                </c:pt>
                <c:pt idx="6">
                  <c:v>2006-07</c:v>
                </c:pt>
                <c:pt idx="7">
                  <c:v>2007-08</c:v>
                </c:pt>
                <c:pt idx="8">
                  <c:v>2008-09</c:v>
                </c:pt>
                <c:pt idx="9">
                  <c:v>2009-10</c:v>
                </c:pt>
                <c:pt idx="10">
                  <c:v>2010-11</c:v>
                </c:pt>
                <c:pt idx="11">
                  <c:v>2011-12</c:v>
                </c:pt>
                <c:pt idx="12">
                  <c:v>2012-13</c:v>
                </c:pt>
                <c:pt idx="13">
                  <c:v>2013-14</c:v>
                </c:pt>
                <c:pt idx="14">
                  <c:v>2014-15</c:v>
                </c:pt>
                <c:pt idx="15">
                  <c:v>2015-16</c:v>
                </c:pt>
                <c:pt idx="16">
                  <c:v>2016-17</c:v>
                </c:pt>
                <c:pt idx="17">
                  <c:v>2017-18</c:v>
                </c:pt>
              </c:strCache>
            </c:strRef>
          </c:cat>
          <c:val>
            <c:numRef>
              <c:f>'Student Fin Aid - Fed Gift'!$F$308:$Y$308</c:f>
              <c:numCache>
                <c:formatCode>_("$"* #,##0_);_("$"* \(#,##0\);_("$"* "-"??_);_(@_)</c:formatCode>
                <c:ptCount val="18"/>
                <c:pt idx="0">
                  <c:v>522.67157160194176</c:v>
                </c:pt>
                <c:pt idx="1">
                  <c:v>634.17848781214809</c:v>
                </c:pt>
                <c:pt idx="2">
                  <c:v>735.59305901316884</c:v>
                </c:pt>
                <c:pt idx="3">
                  <c:v>733.28036605657235</c:v>
                </c:pt>
                <c:pt idx="4">
                  <c:v>729.91635383722405</c:v>
                </c:pt>
                <c:pt idx="5">
                  <c:v>653.14555555555557</c:v>
                </c:pt>
                <c:pt idx="6">
                  <c:v>764.0303030036614</c:v>
                </c:pt>
                <c:pt idx="7">
                  <c:v>833.72661637744943</c:v>
                </c:pt>
                <c:pt idx="8">
                  <c:v>975.34037486176044</c:v>
                </c:pt>
                <c:pt idx="9">
                  <c:v>1254.1850311850312</c:v>
                </c:pt>
                <c:pt idx="10">
                  <c:v>1502.1908048557457</c:v>
                </c:pt>
                <c:pt idx="11">
                  <c:v>1335.8394396584645</c:v>
                </c:pt>
                <c:pt idx="12">
                  <c:v>1336.0071684587813</c:v>
                </c:pt>
                <c:pt idx="13">
                  <c:v>1345.9358787145393</c:v>
                </c:pt>
                <c:pt idx="14">
                  <c:v>1344.7833838625279</c:v>
                </c:pt>
                <c:pt idx="15">
                  <c:v>1254.0413770137909</c:v>
                </c:pt>
                <c:pt idx="16">
                  <c:v>1263.3681685411166</c:v>
                </c:pt>
                <c:pt idx="17">
                  <c:v>1328.0479323308271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CF9-445A-835D-9BF167F8B31A}"/>
            </c:ext>
          </c:extLst>
        </c:ser>
        <c:ser>
          <c:idx val="4"/>
          <c:order val="3"/>
          <c:tx>
            <c:strRef>
              <c:f>'Student Fin Aid - Fed Gift'!$E$309</c:f>
              <c:strCache>
                <c:ptCount val="1"/>
                <c:pt idx="0">
                  <c:v> Second Quartile (median) 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7.7644874423171611E-2"/>
                  <c:y val="-4.03576001146537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CF9-445A-835D-9BF167F8B31A}"/>
                </c:ext>
              </c:extLst>
            </c:dLbl>
            <c:dLbl>
              <c:idx val="10"/>
              <c:layout>
                <c:manualLayout>
                  <c:x val="-3.5159943135021209E-2"/>
                  <c:y val="-1.61430400458615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CF9-445A-835D-9BF167F8B31A}"/>
                </c:ext>
              </c:extLst>
            </c:dLbl>
            <c:dLbl>
              <c:idx val="1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CF9-445A-835D-9BF167F8B3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'Student Fin Aid - Fed Gift'!$F$304:$Y$304</c:f>
              <c:strCache>
                <c:ptCount val="18"/>
                <c:pt idx="0">
                  <c:v>2000-01</c:v>
                </c:pt>
                <c:pt idx="1">
                  <c:v>2001-02</c:v>
                </c:pt>
                <c:pt idx="2">
                  <c:v>2002-03</c:v>
                </c:pt>
                <c:pt idx="3">
                  <c:v>2003-04</c:v>
                </c:pt>
                <c:pt idx="4">
                  <c:v>2004-05</c:v>
                </c:pt>
                <c:pt idx="5">
                  <c:v>2005-06</c:v>
                </c:pt>
                <c:pt idx="6">
                  <c:v>2006-07</c:v>
                </c:pt>
                <c:pt idx="7">
                  <c:v>2007-08</c:v>
                </c:pt>
                <c:pt idx="8">
                  <c:v>2008-09</c:v>
                </c:pt>
                <c:pt idx="9">
                  <c:v>2009-10</c:v>
                </c:pt>
                <c:pt idx="10">
                  <c:v>2010-11</c:v>
                </c:pt>
                <c:pt idx="11">
                  <c:v>2011-12</c:v>
                </c:pt>
                <c:pt idx="12">
                  <c:v>2012-13</c:v>
                </c:pt>
                <c:pt idx="13">
                  <c:v>2013-14</c:v>
                </c:pt>
                <c:pt idx="14">
                  <c:v>2014-15</c:v>
                </c:pt>
                <c:pt idx="15">
                  <c:v>2015-16</c:v>
                </c:pt>
                <c:pt idx="16">
                  <c:v>2016-17</c:v>
                </c:pt>
                <c:pt idx="17">
                  <c:v>2017-18</c:v>
                </c:pt>
              </c:strCache>
            </c:strRef>
          </c:cat>
          <c:val>
            <c:numRef>
              <c:f>'Student Fin Aid - Fed Gift'!$F$309:$Y$309</c:f>
              <c:numCache>
                <c:formatCode>_("$"* #,##0_);_("$"* \(#,##0\);_("$"* "-"??_);_(@_)</c:formatCode>
                <c:ptCount val="18"/>
                <c:pt idx="0">
                  <c:v>693.07582580910037</c:v>
                </c:pt>
                <c:pt idx="1">
                  <c:v>775.4631062468643</c:v>
                </c:pt>
                <c:pt idx="2">
                  <c:v>837.54991344489326</c:v>
                </c:pt>
                <c:pt idx="3">
                  <c:v>930.42096505823622</c:v>
                </c:pt>
                <c:pt idx="4">
                  <c:v>911.50072421455866</c:v>
                </c:pt>
                <c:pt idx="5">
                  <c:v>860.33290488431874</c:v>
                </c:pt>
                <c:pt idx="6">
                  <c:v>904.34406548552954</c:v>
                </c:pt>
                <c:pt idx="7">
                  <c:v>1006.9251739769664</c:v>
                </c:pt>
                <c:pt idx="8">
                  <c:v>1148.5594005556627</c:v>
                </c:pt>
                <c:pt idx="9">
                  <c:v>1585.4696629213483</c:v>
                </c:pt>
                <c:pt idx="10">
                  <c:v>1905.6240157480315</c:v>
                </c:pt>
                <c:pt idx="11">
                  <c:v>1617.1064999467876</c:v>
                </c:pt>
                <c:pt idx="12">
                  <c:v>1569.5524331734064</c:v>
                </c:pt>
                <c:pt idx="13">
                  <c:v>1670.886143413675</c:v>
                </c:pt>
                <c:pt idx="14">
                  <c:v>1713.7699461576115</c:v>
                </c:pt>
                <c:pt idx="15">
                  <c:v>1587.3189700353894</c:v>
                </c:pt>
                <c:pt idx="16">
                  <c:v>1522.1091169773131</c:v>
                </c:pt>
                <c:pt idx="17">
                  <c:v>1599.0595432300163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7CF9-445A-835D-9BF167F8B31A}"/>
            </c:ext>
          </c:extLst>
        </c:ser>
        <c:ser>
          <c:idx val="5"/>
          <c:order val="4"/>
          <c:tx>
            <c:strRef>
              <c:f>'Student Fin Aid - Fed Gift'!$E$310</c:f>
              <c:strCache>
                <c:ptCount val="1"/>
                <c:pt idx="0">
                  <c:v> Third Quartile </c:v>
                </c:pt>
              </c:strCache>
            </c:strRef>
          </c:tx>
          <c:spPr>
            <a:ln>
              <a:solidFill>
                <a:srgbClr val="CC9900"/>
              </a:solidFill>
            </a:ln>
          </c:spPr>
          <c:marker>
            <c:symbol val="none"/>
          </c:marker>
          <c:dLbls>
            <c:dLbl>
              <c:idx val="1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CF9-445A-835D-9BF167F8B3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CC9900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'Student Fin Aid - Fed Gift'!$F$304:$Y$304</c:f>
              <c:strCache>
                <c:ptCount val="18"/>
                <c:pt idx="0">
                  <c:v>2000-01</c:v>
                </c:pt>
                <c:pt idx="1">
                  <c:v>2001-02</c:v>
                </c:pt>
                <c:pt idx="2">
                  <c:v>2002-03</c:v>
                </c:pt>
                <c:pt idx="3">
                  <c:v>2003-04</c:v>
                </c:pt>
                <c:pt idx="4">
                  <c:v>2004-05</c:v>
                </c:pt>
                <c:pt idx="5">
                  <c:v>2005-06</c:v>
                </c:pt>
                <c:pt idx="6">
                  <c:v>2006-07</c:v>
                </c:pt>
                <c:pt idx="7">
                  <c:v>2007-08</c:v>
                </c:pt>
                <c:pt idx="8">
                  <c:v>2008-09</c:v>
                </c:pt>
                <c:pt idx="9">
                  <c:v>2009-10</c:v>
                </c:pt>
                <c:pt idx="10">
                  <c:v>2010-11</c:v>
                </c:pt>
                <c:pt idx="11">
                  <c:v>2011-12</c:v>
                </c:pt>
                <c:pt idx="12">
                  <c:v>2012-13</c:v>
                </c:pt>
                <c:pt idx="13">
                  <c:v>2013-14</c:v>
                </c:pt>
                <c:pt idx="14">
                  <c:v>2014-15</c:v>
                </c:pt>
                <c:pt idx="15">
                  <c:v>2015-16</c:v>
                </c:pt>
                <c:pt idx="16">
                  <c:v>2016-17</c:v>
                </c:pt>
                <c:pt idx="17">
                  <c:v>2017-18</c:v>
                </c:pt>
              </c:strCache>
            </c:strRef>
          </c:cat>
          <c:val>
            <c:numRef>
              <c:f>'Student Fin Aid - Fed Gift'!$F$310:$Y$310</c:f>
              <c:numCache>
                <c:formatCode>_("$"* #,##0_);_("$"* \(#,##0\);_("$"* "-"??_);_(@_)</c:formatCode>
                <c:ptCount val="18"/>
                <c:pt idx="0">
                  <c:v>853.91497490703512</c:v>
                </c:pt>
                <c:pt idx="1">
                  <c:v>932.95973093885164</c:v>
                </c:pt>
                <c:pt idx="2">
                  <c:v>1011.0182543253302</c:v>
                </c:pt>
                <c:pt idx="3">
                  <c:v>1076.2966507177034</c:v>
                </c:pt>
                <c:pt idx="4">
                  <c:v>1103.2152407027152</c:v>
                </c:pt>
                <c:pt idx="5">
                  <c:v>1018.349376731302</c:v>
                </c:pt>
                <c:pt idx="6">
                  <c:v>1069.3105646654426</c:v>
                </c:pt>
                <c:pt idx="7">
                  <c:v>1232.8607633076665</c:v>
                </c:pt>
                <c:pt idx="8">
                  <c:v>1488.0065204792429</c:v>
                </c:pt>
                <c:pt idx="9">
                  <c:v>1871.5313432835821</c:v>
                </c:pt>
                <c:pt idx="10">
                  <c:v>2185.8465353768224</c:v>
                </c:pt>
                <c:pt idx="11">
                  <c:v>2021.3718653250776</c:v>
                </c:pt>
                <c:pt idx="12">
                  <c:v>1922.1436077057792</c:v>
                </c:pt>
                <c:pt idx="13">
                  <c:v>1931.9474077268328</c:v>
                </c:pt>
                <c:pt idx="14">
                  <c:v>2015.2160589970501</c:v>
                </c:pt>
                <c:pt idx="15">
                  <c:v>1920.0148107087653</c:v>
                </c:pt>
                <c:pt idx="16">
                  <c:v>1848.3544912294055</c:v>
                </c:pt>
                <c:pt idx="17">
                  <c:v>1993.4297658862877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7CF9-445A-835D-9BF167F8B31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77964160"/>
        <c:axId val="177965696"/>
      </c:lineChart>
      <c:catAx>
        <c:axId val="1779641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77965696"/>
        <c:crosses val="autoZero"/>
        <c:auto val="1"/>
        <c:lblAlgn val="ctr"/>
        <c:lblOffset val="100"/>
        <c:noMultiLvlLbl val="0"/>
      </c:catAx>
      <c:valAx>
        <c:axId val="177965696"/>
        <c:scaling>
          <c:orientation val="minMax"/>
          <c:max val="2500"/>
        </c:scaling>
        <c:delete val="0"/>
        <c:axPos val="l"/>
        <c:majorGridlines/>
        <c:numFmt formatCode="_(&quot;$&quot;* #,##0_);_(&quot;$&quot;* \(#,##0\);_(&quot;$&quot;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77964160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3200" dirty="0"/>
              <a:t>Average State Gift </a:t>
            </a:r>
          </a:p>
          <a:p>
            <a:pPr>
              <a:defRPr/>
            </a:pPr>
            <a:r>
              <a:rPr lang="en-US" dirty="0"/>
              <a:t>(per enrolled student) in </a:t>
            </a:r>
            <a:r>
              <a:rPr lang="en-US" baseline="0" dirty="0"/>
              <a:t> </a:t>
            </a:r>
            <a:r>
              <a:rPr lang="en-US" dirty="0"/>
              <a:t>Traditional Undergraduate Programs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7.7231951624239473E-2"/>
          <c:y val="0.16194621006389914"/>
          <c:w val="0.90662939411541166"/>
          <c:h val="0.72771375414213579"/>
        </c:manualLayout>
      </c:layout>
      <c:lineChart>
        <c:grouping val="standard"/>
        <c:varyColors val="0"/>
        <c:ser>
          <c:idx val="0"/>
          <c:order val="0"/>
          <c:tx>
            <c:strRef>
              <c:f>'Student Fin Aid - St Gift'!$E$305</c:f>
              <c:strCache>
                <c:ptCount val="1"/>
                <c:pt idx="0">
                  <c:v> Minimum 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4.6886446886446886E-2"/>
                  <c:y val="-2.01765431639806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186-4F49-AA80-29A9F741EB31}"/>
                </c:ext>
              </c:extLst>
            </c:dLbl>
            <c:dLbl>
              <c:idx val="1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186-4F49-AA80-29A9F741EB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0070C0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'Student Fin Aid - St Gift'!$F$304:$Y$304</c:f>
              <c:strCache>
                <c:ptCount val="18"/>
                <c:pt idx="0">
                  <c:v>2000-01</c:v>
                </c:pt>
                <c:pt idx="1">
                  <c:v>2001-02</c:v>
                </c:pt>
                <c:pt idx="2">
                  <c:v>2002-03</c:v>
                </c:pt>
                <c:pt idx="3">
                  <c:v>2003-04</c:v>
                </c:pt>
                <c:pt idx="4">
                  <c:v>2004-05</c:v>
                </c:pt>
                <c:pt idx="5">
                  <c:v>2005-06</c:v>
                </c:pt>
                <c:pt idx="6">
                  <c:v>2006-07</c:v>
                </c:pt>
                <c:pt idx="7">
                  <c:v>2007-08</c:v>
                </c:pt>
                <c:pt idx="8">
                  <c:v>2008-09</c:v>
                </c:pt>
                <c:pt idx="9">
                  <c:v>2009-10</c:v>
                </c:pt>
                <c:pt idx="10">
                  <c:v>2010-11</c:v>
                </c:pt>
                <c:pt idx="11">
                  <c:v>2011-12</c:v>
                </c:pt>
                <c:pt idx="12">
                  <c:v>2012-13</c:v>
                </c:pt>
                <c:pt idx="13">
                  <c:v>2013-14</c:v>
                </c:pt>
                <c:pt idx="14">
                  <c:v>2014-15</c:v>
                </c:pt>
                <c:pt idx="15">
                  <c:v>2015-16</c:v>
                </c:pt>
                <c:pt idx="16">
                  <c:v>2016-17</c:v>
                </c:pt>
                <c:pt idx="17">
                  <c:v>2017-18</c:v>
                </c:pt>
              </c:strCache>
            </c:strRef>
          </c:cat>
          <c:val>
            <c:numRef>
              <c:f>'Student Fin Aid - St Gift'!$F$305:$Y$305</c:f>
              <c:numCache>
                <c:formatCode>_("$"* #,##0_);_("$"* \(#,##0\);_("$"* "-"??_);_(@_)</c:formatCode>
                <c:ptCount val="18"/>
                <c:pt idx="0">
                  <c:v>31.61021505376344</c:v>
                </c:pt>
                <c:pt idx="1">
                  <c:v>39.946782178217823</c:v>
                </c:pt>
                <c:pt idx="2">
                  <c:v>79.285275216540938</c:v>
                </c:pt>
                <c:pt idx="3">
                  <c:v>42</c:v>
                </c:pt>
                <c:pt idx="4">
                  <c:v>42</c:v>
                </c:pt>
                <c:pt idx="5">
                  <c:v>22.131988472622478</c:v>
                </c:pt>
                <c:pt idx="6">
                  <c:v>32</c:v>
                </c:pt>
                <c:pt idx="7">
                  <c:v>43</c:v>
                </c:pt>
                <c:pt idx="8">
                  <c:v>66</c:v>
                </c:pt>
                <c:pt idx="9">
                  <c:v>0</c:v>
                </c:pt>
                <c:pt idx="10">
                  <c:v>0</c:v>
                </c:pt>
                <c:pt idx="11">
                  <c:v>30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6.0467741935483872</c:v>
                </c:pt>
                <c:pt idx="16">
                  <c:v>0</c:v>
                </c:pt>
                <c:pt idx="17">
                  <c:v>49.062041360907273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186-4F49-AA80-29A9F741EB31}"/>
            </c:ext>
          </c:extLst>
        </c:ser>
        <c:ser>
          <c:idx val="2"/>
          <c:order val="1"/>
          <c:tx>
            <c:strRef>
              <c:f>'Student Fin Aid - St Gift'!$E$307</c:f>
              <c:strCache>
                <c:ptCount val="1"/>
                <c:pt idx="0">
                  <c:v> Mode </c:v>
                </c:pt>
              </c:strCache>
            </c:strRef>
          </c:tx>
          <c:cat>
            <c:strRef>
              <c:f>'Student Fin Aid - St Gift'!$F$304:$Y$304</c:f>
              <c:strCache>
                <c:ptCount val="18"/>
                <c:pt idx="0">
                  <c:v>2000-01</c:v>
                </c:pt>
                <c:pt idx="1">
                  <c:v>2001-02</c:v>
                </c:pt>
                <c:pt idx="2">
                  <c:v>2002-03</c:v>
                </c:pt>
                <c:pt idx="3">
                  <c:v>2003-04</c:v>
                </c:pt>
                <c:pt idx="4">
                  <c:v>2004-05</c:v>
                </c:pt>
                <c:pt idx="5">
                  <c:v>2005-06</c:v>
                </c:pt>
                <c:pt idx="6">
                  <c:v>2006-07</c:v>
                </c:pt>
                <c:pt idx="7">
                  <c:v>2007-08</c:v>
                </c:pt>
                <c:pt idx="8">
                  <c:v>2008-09</c:v>
                </c:pt>
                <c:pt idx="9">
                  <c:v>2009-10</c:v>
                </c:pt>
                <c:pt idx="10">
                  <c:v>2010-11</c:v>
                </c:pt>
                <c:pt idx="11">
                  <c:v>2011-12</c:v>
                </c:pt>
                <c:pt idx="12">
                  <c:v>2012-13</c:v>
                </c:pt>
                <c:pt idx="13">
                  <c:v>2013-14</c:v>
                </c:pt>
                <c:pt idx="14">
                  <c:v>2014-15</c:v>
                </c:pt>
                <c:pt idx="15">
                  <c:v>2015-16</c:v>
                </c:pt>
                <c:pt idx="16">
                  <c:v>2016-17</c:v>
                </c:pt>
                <c:pt idx="17">
                  <c:v>2017-18</c:v>
                </c:pt>
              </c:strCache>
            </c:strRef>
          </c:cat>
          <c:val>
            <c:numRef>
              <c:f>'Student Fin Aid - St Gift'!$F$307:$N$307</c:f>
            </c:numRef>
          </c:val>
          <c:smooth val="0"/>
          <c:extLst>
            <c:ext xmlns:c16="http://schemas.microsoft.com/office/drawing/2014/chart" uri="{C3380CC4-5D6E-409C-BE32-E72D297353CC}">
              <c16:uniqueId val="{00000003-7186-4F49-AA80-29A9F741EB31}"/>
            </c:ext>
          </c:extLst>
        </c:ser>
        <c:ser>
          <c:idx val="3"/>
          <c:order val="2"/>
          <c:tx>
            <c:strRef>
              <c:f>'Student Fin Aid - St Gift'!$E$308</c:f>
              <c:strCache>
                <c:ptCount val="1"/>
                <c:pt idx="0">
                  <c:v> First Quartile 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5.12820512820512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186-4F49-AA80-29A9F741EB31}"/>
                </c:ext>
              </c:extLst>
            </c:dLbl>
            <c:dLbl>
              <c:idx val="1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186-4F49-AA80-29A9F741EB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7030A0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'Student Fin Aid - St Gift'!$F$304:$Y$304</c:f>
              <c:strCache>
                <c:ptCount val="18"/>
                <c:pt idx="0">
                  <c:v>2000-01</c:v>
                </c:pt>
                <c:pt idx="1">
                  <c:v>2001-02</c:v>
                </c:pt>
                <c:pt idx="2">
                  <c:v>2002-03</c:v>
                </c:pt>
                <c:pt idx="3">
                  <c:v>2003-04</c:v>
                </c:pt>
                <c:pt idx="4">
                  <c:v>2004-05</c:v>
                </c:pt>
                <c:pt idx="5">
                  <c:v>2005-06</c:v>
                </c:pt>
                <c:pt idx="6">
                  <c:v>2006-07</c:v>
                </c:pt>
                <c:pt idx="7">
                  <c:v>2007-08</c:v>
                </c:pt>
                <c:pt idx="8">
                  <c:v>2008-09</c:v>
                </c:pt>
                <c:pt idx="9">
                  <c:v>2009-10</c:v>
                </c:pt>
                <c:pt idx="10">
                  <c:v>2010-11</c:v>
                </c:pt>
                <c:pt idx="11">
                  <c:v>2011-12</c:v>
                </c:pt>
                <c:pt idx="12">
                  <c:v>2012-13</c:v>
                </c:pt>
                <c:pt idx="13">
                  <c:v>2013-14</c:v>
                </c:pt>
                <c:pt idx="14">
                  <c:v>2014-15</c:v>
                </c:pt>
                <c:pt idx="15">
                  <c:v>2015-16</c:v>
                </c:pt>
                <c:pt idx="16">
                  <c:v>2016-17</c:v>
                </c:pt>
                <c:pt idx="17">
                  <c:v>2017-18</c:v>
                </c:pt>
              </c:strCache>
            </c:strRef>
          </c:cat>
          <c:val>
            <c:numRef>
              <c:f>'Student Fin Aid - St Gift'!$F$308:$Y$308</c:f>
              <c:numCache>
                <c:formatCode>_("$"* #,##0_);_("$"* \(#,##0\);_("$"* "-"??_);_(@_)</c:formatCode>
                <c:ptCount val="18"/>
                <c:pt idx="0">
                  <c:v>353.13671079551716</c:v>
                </c:pt>
                <c:pt idx="1">
                  <c:v>444.53571553342942</c:v>
                </c:pt>
                <c:pt idx="2">
                  <c:v>514.89047481093507</c:v>
                </c:pt>
                <c:pt idx="3">
                  <c:v>371.25855380466783</c:v>
                </c:pt>
                <c:pt idx="4">
                  <c:v>471.85572266869451</c:v>
                </c:pt>
                <c:pt idx="5">
                  <c:v>554.06506870263547</c:v>
                </c:pt>
                <c:pt idx="6">
                  <c:v>579.82076879954116</c:v>
                </c:pt>
                <c:pt idx="7">
                  <c:v>602.07773946360157</c:v>
                </c:pt>
                <c:pt idx="8">
                  <c:v>687.21090438708711</c:v>
                </c:pt>
                <c:pt idx="9">
                  <c:v>619.29795918367347</c:v>
                </c:pt>
                <c:pt idx="10">
                  <c:v>609.88261366348706</c:v>
                </c:pt>
                <c:pt idx="11">
                  <c:v>587.2595600929734</c:v>
                </c:pt>
                <c:pt idx="12">
                  <c:v>587.34576888080073</c:v>
                </c:pt>
                <c:pt idx="13">
                  <c:v>539.29407107527686</c:v>
                </c:pt>
                <c:pt idx="14">
                  <c:v>542.89570206786743</c:v>
                </c:pt>
                <c:pt idx="15">
                  <c:v>575.77117210520578</c:v>
                </c:pt>
                <c:pt idx="16">
                  <c:v>745.20450901947288</c:v>
                </c:pt>
                <c:pt idx="17">
                  <c:v>834.68181818181813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7186-4F49-AA80-29A9F741EB31}"/>
            </c:ext>
          </c:extLst>
        </c:ser>
        <c:ser>
          <c:idx val="4"/>
          <c:order val="3"/>
          <c:tx>
            <c:strRef>
              <c:f>'Student Fin Aid - St Gift'!$E$309</c:f>
              <c:strCache>
                <c:ptCount val="1"/>
                <c:pt idx="0">
                  <c:v> Second Quartile (median) 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5.12820512820512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186-4F49-AA80-29A9F741EB31}"/>
                </c:ext>
              </c:extLst>
            </c:dLbl>
            <c:dLbl>
              <c:idx val="1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186-4F49-AA80-29A9F741EB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'Student Fin Aid - St Gift'!$F$304:$Y$304</c:f>
              <c:strCache>
                <c:ptCount val="18"/>
                <c:pt idx="0">
                  <c:v>2000-01</c:v>
                </c:pt>
                <c:pt idx="1">
                  <c:v>2001-02</c:v>
                </c:pt>
                <c:pt idx="2">
                  <c:v>2002-03</c:v>
                </c:pt>
                <c:pt idx="3">
                  <c:v>2003-04</c:v>
                </c:pt>
                <c:pt idx="4">
                  <c:v>2004-05</c:v>
                </c:pt>
                <c:pt idx="5">
                  <c:v>2005-06</c:v>
                </c:pt>
                <c:pt idx="6">
                  <c:v>2006-07</c:v>
                </c:pt>
                <c:pt idx="7">
                  <c:v>2007-08</c:v>
                </c:pt>
                <c:pt idx="8">
                  <c:v>2008-09</c:v>
                </c:pt>
                <c:pt idx="9">
                  <c:v>2009-10</c:v>
                </c:pt>
                <c:pt idx="10">
                  <c:v>2010-11</c:v>
                </c:pt>
                <c:pt idx="11">
                  <c:v>2011-12</c:v>
                </c:pt>
                <c:pt idx="12">
                  <c:v>2012-13</c:v>
                </c:pt>
                <c:pt idx="13">
                  <c:v>2013-14</c:v>
                </c:pt>
                <c:pt idx="14">
                  <c:v>2014-15</c:v>
                </c:pt>
                <c:pt idx="15">
                  <c:v>2015-16</c:v>
                </c:pt>
                <c:pt idx="16">
                  <c:v>2016-17</c:v>
                </c:pt>
                <c:pt idx="17">
                  <c:v>2017-18</c:v>
                </c:pt>
              </c:strCache>
            </c:strRef>
          </c:cat>
          <c:val>
            <c:numRef>
              <c:f>'Student Fin Aid - St Gift'!$F$309:$Y$309</c:f>
              <c:numCache>
                <c:formatCode>_("$"* #,##0_);_("$"* \(#,##0\);_("$"* "-"??_);_(@_)</c:formatCode>
                <c:ptCount val="18"/>
                <c:pt idx="0">
                  <c:v>566.41396103896102</c:v>
                </c:pt>
                <c:pt idx="1">
                  <c:v>931.89638386648119</c:v>
                </c:pt>
                <c:pt idx="2">
                  <c:v>980.12327432805546</c:v>
                </c:pt>
                <c:pt idx="3">
                  <c:v>850.27311721091257</c:v>
                </c:pt>
                <c:pt idx="4">
                  <c:v>757.90526315789475</c:v>
                </c:pt>
                <c:pt idx="5">
                  <c:v>1003.5503308880111</c:v>
                </c:pt>
                <c:pt idx="6">
                  <c:v>1011.7299614230604</c:v>
                </c:pt>
                <c:pt idx="7">
                  <c:v>892.747572815534</c:v>
                </c:pt>
                <c:pt idx="8">
                  <c:v>1024.4156544976345</c:v>
                </c:pt>
                <c:pt idx="9">
                  <c:v>967.47865168539329</c:v>
                </c:pt>
                <c:pt idx="10">
                  <c:v>982.34769687964342</c:v>
                </c:pt>
                <c:pt idx="11">
                  <c:v>1014.8847679565599</c:v>
                </c:pt>
                <c:pt idx="12">
                  <c:v>1046.3216031280547</c:v>
                </c:pt>
                <c:pt idx="13">
                  <c:v>1024.9724098304887</c:v>
                </c:pt>
                <c:pt idx="14">
                  <c:v>1031.1889168765742</c:v>
                </c:pt>
                <c:pt idx="15">
                  <c:v>949.75961538461536</c:v>
                </c:pt>
                <c:pt idx="16">
                  <c:v>1155.2092065251823</c:v>
                </c:pt>
                <c:pt idx="17">
                  <c:v>1321.4086460032627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7186-4F49-AA80-29A9F741EB31}"/>
            </c:ext>
          </c:extLst>
        </c:ser>
        <c:ser>
          <c:idx val="5"/>
          <c:order val="4"/>
          <c:tx>
            <c:strRef>
              <c:f>'Student Fin Aid - St Gift'!$E$310</c:f>
              <c:strCache>
                <c:ptCount val="1"/>
                <c:pt idx="0">
                  <c:v> Third Quartile 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6.0073260073260075E-2"/>
                  <c:y val="-1.5887041861402083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186-4F49-AA80-29A9F741EB31}"/>
                </c:ext>
              </c:extLst>
            </c:dLbl>
            <c:dLbl>
              <c:idx val="1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186-4F49-AA80-29A9F741EB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CC9900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'Student Fin Aid - St Gift'!$F$304:$Y$304</c:f>
              <c:strCache>
                <c:ptCount val="18"/>
                <c:pt idx="0">
                  <c:v>2000-01</c:v>
                </c:pt>
                <c:pt idx="1">
                  <c:v>2001-02</c:v>
                </c:pt>
                <c:pt idx="2">
                  <c:v>2002-03</c:v>
                </c:pt>
                <c:pt idx="3">
                  <c:v>2003-04</c:v>
                </c:pt>
                <c:pt idx="4">
                  <c:v>2004-05</c:v>
                </c:pt>
                <c:pt idx="5">
                  <c:v>2005-06</c:v>
                </c:pt>
                <c:pt idx="6">
                  <c:v>2006-07</c:v>
                </c:pt>
                <c:pt idx="7">
                  <c:v>2007-08</c:v>
                </c:pt>
                <c:pt idx="8">
                  <c:v>2008-09</c:v>
                </c:pt>
                <c:pt idx="9">
                  <c:v>2009-10</c:v>
                </c:pt>
                <c:pt idx="10">
                  <c:v>2010-11</c:v>
                </c:pt>
                <c:pt idx="11">
                  <c:v>2011-12</c:v>
                </c:pt>
                <c:pt idx="12">
                  <c:v>2012-13</c:v>
                </c:pt>
                <c:pt idx="13">
                  <c:v>2013-14</c:v>
                </c:pt>
                <c:pt idx="14">
                  <c:v>2014-15</c:v>
                </c:pt>
                <c:pt idx="15">
                  <c:v>2015-16</c:v>
                </c:pt>
                <c:pt idx="16">
                  <c:v>2016-17</c:v>
                </c:pt>
                <c:pt idx="17">
                  <c:v>2017-18</c:v>
                </c:pt>
              </c:strCache>
            </c:strRef>
          </c:cat>
          <c:val>
            <c:numRef>
              <c:f>'Student Fin Aid - St Gift'!$F$310:$Y$310</c:f>
              <c:numCache>
                <c:formatCode>_("$"* #,##0_);_("$"* \(#,##0\);_("$"* "-"??_);_(@_)</c:formatCode>
                <c:ptCount val="18"/>
                <c:pt idx="0">
                  <c:v>1121.6582384960197</c:v>
                </c:pt>
                <c:pt idx="1">
                  <c:v>1354.3003322765173</c:v>
                </c:pt>
                <c:pt idx="2">
                  <c:v>1364.0974314990856</c:v>
                </c:pt>
                <c:pt idx="3">
                  <c:v>1307.2883671151124</c:v>
                </c:pt>
                <c:pt idx="4">
                  <c:v>1180.9269065953094</c:v>
                </c:pt>
                <c:pt idx="5">
                  <c:v>1221.8293576712706</c:v>
                </c:pt>
                <c:pt idx="6">
                  <c:v>1389.6675258817863</c:v>
                </c:pt>
                <c:pt idx="7">
                  <c:v>1365.1976237720087</c:v>
                </c:pt>
                <c:pt idx="8">
                  <c:v>1536.7524497240199</c:v>
                </c:pt>
                <c:pt idx="9">
                  <c:v>1407.929203539823</c:v>
                </c:pt>
                <c:pt idx="10">
                  <c:v>1294.3288914488476</c:v>
                </c:pt>
                <c:pt idx="11">
                  <c:v>1466.9589162219791</c:v>
                </c:pt>
                <c:pt idx="12">
                  <c:v>1474.1592115238818</c:v>
                </c:pt>
                <c:pt idx="13">
                  <c:v>1399.3757695646425</c:v>
                </c:pt>
                <c:pt idx="14">
                  <c:v>1523.0043853225939</c:v>
                </c:pt>
                <c:pt idx="15">
                  <c:v>1389.9954915617172</c:v>
                </c:pt>
                <c:pt idx="16">
                  <c:v>1630.4152385279613</c:v>
                </c:pt>
                <c:pt idx="17">
                  <c:v>1797.3339787028074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7186-4F49-AA80-29A9F741EB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4378880"/>
        <c:axId val="184380416"/>
      </c:lineChart>
      <c:catAx>
        <c:axId val="184378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84380416"/>
        <c:crosses val="autoZero"/>
        <c:auto val="1"/>
        <c:lblAlgn val="ctr"/>
        <c:lblOffset val="100"/>
        <c:noMultiLvlLbl val="0"/>
      </c:catAx>
      <c:valAx>
        <c:axId val="184380416"/>
        <c:scaling>
          <c:orientation val="minMax"/>
          <c:max val="2500"/>
        </c:scaling>
        <c:delete val="0"/>
        <c:axPos val="l"/>
        <c:majorGridlines/>
        <c:numFmt formatCode="_(&quot;$&quot;* #,##0_);_(&quot;$&quot;* \(#,##0\);_(&quot;$&quot;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en-US"/>
          </a:p>
        </c:txPr>
        <c:crossAx val="184378880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2017-18 Borrowing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tx1"/>
                        </a:solidFill>
                      </a:rPr>
                      <a:t>2%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55F-44CB-92F4-8A54FAEAD6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Perkins</c:v>
                </c:pt>
                <c:pt idx="1">
                  <c:v>Subsidized</c:v>
                </c:pt>
                <c:pt idx="2">
                  <c:v>Unsubsidized</c:v>
                </c:pt>
                <c:pt idx="3">
                  <c:v>Other</c:v>
                </c:pt>
                <c:pt idx="4">
                  <c:v>PLUS</c:v>
                </c:pt>
              </c:strCache>
            </c:strRef>
          </c:cat>
          <c:val>
            <c:numRef>
              <c:f>Sheet1!$B$2:$B$6</c:f>
              <c:numCache>
                <c:formatCode>"$"#,##0_);\("$"#,##0\)</c:formatCode>
                <c:ptCount val="5"/>
                <c:pt idx="0">
                  <c:v>17580246</c:v>
                </c:pt>
                <c:pt idx="1">
                  <c:v>211330950</c:v>
                </c:pt>
                <c:pt idx="2">
                  <c:v>196961121</c:v>
                </c:pt>
                <c:pt idx="3">
                  <c:v>136592873</c:v>
                </c:pt>
                <c:pt idx="4">
                  <c:v>197768852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5F-44CB-92F4-8A54FAEAD6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3200" dirty="0"/>
              <a:t>Other Undergraduate Enrollment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3"/>
          <c:order val="0"/>
          <c:tx>
            <c:strRef>
              <c:f>'Other Und Enrollment'!$F$150</c:f>
              <c:strCache>
                <c:ptCount val="1"/>
                <c:pt idx="0">
                  <c:v> First Quartile 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4.249470085426694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936-4874-B027-B36EAEBDF839}"/>
                </c:ext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936-4874-B027-B36EAEBDF839}"/>
                </c:ext>
              </c:extLst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936-4874-B027-B36EAEBDF83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'Other Und Enrollment'!$G$146:$Z$146</c:f>
              <c:strCache>
                <c:ptCount val="10"/>
                <c:pt idx="0">
                  <c:v>2008-09</c:v>
                </c:pt>
                <c:pt idx="1">
                  <c:v>2009-10</c:v>
                </c:pt>
                <c:pt idx="2">
                  <c:v>2010-11</c:v>
                </c:pt>
                <c:pt idx="3">
                  <c:v>2011-12</c:v>
                </c:pt>
                <c:pt idx="4">
                  <c:v>2012-13</c:v>
                </c:pt>
                <c:pt idx="5">
                  <c:v>2013-14</c:v>
                </c:pt>
                <c:pt idx="6">
                  <c:v>2014-15</c:v>
                </c:pt>
                <c:pt idx="7">
                  <c:v>2015-16</c:v>
                </c:pt>
                <c:pt idx="8">
                  <c:v>2016-17</c:v>
                </c:pt>
                <c:pt idx="9">
                  <c:v>2017-18</c:v>
                </c:pt>
              </c:strCache>
            </c:strRef>
          </c:cat>
          <c:val>
            <c:numRef>
              <c:f>'Other Und Enrollment'!$G$150:$Z$150</c:f>
              <c:numCache>
                <c:formatCode>#,##0</c:formatCode>
                <c:ptCount val="10"/>
                <c:pt idx="0">
                  <c:v>286</c:v>
                </c:pt>
                <c:pt idx="1">
                  <c:v>230.75</c:v>
                </c:pt>
                <c:pt idx="2">
                  <c:v>249.25</c:v>
                </c:pt>
                <c:pt idx="3">
                  <c:v>245.5</c:v>
                </c:pt>
                <c:pt idx="4">
                  <c:v>189.5</c:v>
                </c:pt>
                <c:pt idx="5">
                  <c:v>218</c:v>
                </c:pt>
                <c:pt idx="6">
                  <c:v>241.25</c:v>
                </c:pt>
                <c:pt idx="7">
                  <c:v>254.5</c:v>
                </c:pt>
                <c:pt idx="8">
                  <c:v>222.5</c:v>
                </c:pt>
                <c:pt idx="9">
                  <c:v>163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936-4874-B027-B36EAEBDF839}"/>
            </c:ext>
          </c:extLst>
        </c:ser>
        <c:ser>
          <c:idx val="4"/>
          <c:order val="1"/>
          <c:tx>
            <c:strRef>
              <c:f>'Other Und Enrollment'!$F$151</c:f>
              <c:strCache>
                <c:ptCount val="1"/>
                <c:pt idx="0">
                  <c:v> Second Quartile (median) 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4.2494700854266945E-2"/>
                  <c:y val="6.04999967447508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936-4874-B027-B36EAEBDF839}"/>
                </c:ext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936-4874-B027-B36EAEBDF839}"/>
                </c:ext>
              </c:extLst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936-4874-B027-B36EAEBDF83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'Other Und Enrollment'!$G$146:$Z$146</c:f>
              <c:strCache>
                <c:ptCount val="10"/>
                <c:pt idx="0">
                  <c:v>2008-09</c:v>
                </c:pt>
                <c:pt idx="1">
                  <c:v>2009-10</c:v>
                </c:pt>
                <c:pt idx="2">
                  <c:v>2010-11</c:v>
                </c:pt>
                <c:pt idx="3">
                  <c:v>2011-12</c:v>
                </c:pt>
                <c:pt idx="4">
                  <c:v>2012-13</c:v>
                </c:pt>
                <c:pt idx="5">
                  <c:v>2013-14</c:v>
                </c:pt>
                <c:pt idx="6">
                  <c:v>2014-15</c:v>
                </c:pt>
                <c:pt idx="7">
                  <c:v>2015-16</c:v>
                </c:pt>
                <c:pt idx="8">
                  <c:v>2016-17</c:v>
                </c:pt>
                <c:pt idx="9">
                  <c:v>2017-18</c:v>
                </c:pt>
              </c:strCache>
            </c:strRef>
          </c:cat>
          <c:val>
            <c:numRef>
              <c:f>'Other Und Enrollment'!$G$151:$Z$151</c:f>
              <c:numCache>
                <c:formatCode>#,##0</c:formatCode>
                <c:ptCount val="10"/>
                <c:pt idx="0">
                  <c:v>392.5</c:v>
                </c:pt>
                <c:pt idx="1">
                  <c:v>372.5</c:v>
                </c:pt>
                <c:pt idx="2">
                  <c:v>422</c:v>
                </c:pt>
                <c:pt idx="3">
                  <c:v>408</c:v>
                </c:pt>
                <c:pt idx="4">
                  <c:v>354.5</c:v>
                </c:pt>
                <c:pt idx="5">
                  <c:v>330</c:v>
                </c:pt>
                <c:pt idx="6">
                  <c:v>376.5</c:v>
                </c:pt>
                <c:pt idx="7">
                  <c:v>414</c:v>
                </c:pt>
                <c:pt idx="8">
                  <c:v>411.5</c:v>
                </c:pt>
                <c:pt idx="9">
                  <c:v>333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7936-4874-B027-B36EAEBDF839}"/>
            </c:ext>
          </c:extLst>
        </c:ser>
        <c:ser>
          <c:idx val="5"/>
          <c:order val="2"/>
          <c:tx>
            <c:strRef>
              <c:f>'Other Und Enrollment'!$F$152</c:f>
              <c:strCache>
                <c:ptCount val="1"/>
                <c:pt idx="0">
                  <c:v> Third Quartile </c:v>
                </c:pt>
              </c:strCache>
            </c:strRef>
          </c:tx>
          <c:spPr>
            <a:ln>
              <a:solidFill>
                <a:srgbClr val="CC99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4.3960035366483047E-2"/>
                  <c:y val="1.00833327907918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936-4874-B027-B36EAEBDF839}"/>
                </c:ext>
              </c:extLst>
            </c:dLbl>
            <c:dLbl>
              <c:idx val="9"/>
              <c:layout>
                <c:manualLayout>
                  <c:x val="-1.4660358179231733E-3"/>
                  <c:y val="-1.41348522196838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936-4874-B027-B36EAEBDF839}"/>
                </c:ext>
              </c:extLst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936-4874-B027-B36EAEBDF83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'Other Und Enrollment'!$G$146:$Z$146</c:f>
              <c:strCache>
                <c:ptCount val="10"/>
                <c:pt idx="0">
                  <c:v>2008-09</c:v>
                </c:pt>
                <c:pt idx="1">
                  <c:v>2009-10</c:v>
                </c:pt>
                <c:pt idx="2">
                  <c:v>2010-11</c:v>
                </c:pt>
                <c:pt idx="3">
                  <c:v>2011-12</c:v>
                </c:pt>
                <c:pt idx="4">
                  <c:v>2012-13</c:v>
                </c:pt>
                <c:pt idx="5">
                  <c:v>2013-14</c:v>
                </c:pt>
                <c:pt idx="6">
                  <c:v>2014-15</c:v>
                </c:pt>
                <c:pt idx="7">
                  <c:v>2015-16</c:v>
                </c:pt>
                <c:pt idx="8">
                  <c:v>2016-17</c:v>
                </c:pt>
                <c:pt idx="9">
                  <c:v>2017-18</c:v>
                </c:pt>
              </c:strCache>
            </c:strRef>
          </c:cat>
          <c:val>
            <c:numRef>
              <c:f>'Other Und Enrollment'!$G$152:$Z$152</c:f>
              <c:numCache>
                <c:formatCode>#,##0</c:formatCode>
                <c:ptCount val="10"/>
                <c:pt idx="0">
                  <c:v>759</c:v>
                </c:pt>
                <c:pt idx="1">
                  <c:v>883.5</c:v>
                </c:pt>
                <c:pt idx="2">
                  <c:v>857.5</c:v>
                </c:pt>
                <c:pt idx="3">
                  <c:v>794.75</c:v>
                </c:pt>
                <c:pt idx="4">
                  <c:v>600.5</c:v>
                </c:pt>
                <c:pt idx="5">
                  <c:v>768.75</c:v>
                </c:pt>
                <c:pt idx="6">
                  <c:v>622.25</c:v>
                </c:pt>
                <c:pt idx="7">
                  <c:v>848.25</c:v>
                </c:pt>
                <c:pt idx="8">
                  <c:v>705.25</c:v>
                </c:pt>
                <c:pt idx="9">
                  <c:v>617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7936-4874-B027-B36EAEBDF839}"/>
            </c:ext>
          </c:extLst>
        </c:ser>
        <c:ser>
          <c:idx val="0"/>
          <c:order val="3"/>
          <c:tx>
            <c:strRef>
              <c:f>'Other Und Enrollment'!$F$148</c:f>
              <c:strCache>
                <c:ptCount val="1"/>
                <c:pt idx="0">
                  <c:v> Average (mean) </c:v>
                </c:pt>
              </c:strCache>
            </c:strRef>
          </c:tx>
          <c:spPr>
            <a:ln>
              <a:solidFill>
                <a:srgbClr val="FF0066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3.6633362805402539E-2"/>
                  <c:y val="-1.6133332465266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936-4874-B027-B36EAEBDF839}"/>
                </c:ext>
              </c:extLst>
            </c:dLbl>
            <c:dLbl>
              <c:idx val="9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936-4874-B027-B36EAEBDF839}"/>
                </c:ext>
              </c:extLst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936-4874-B027-B36EAEBDF8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C00000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'Other Und Enrollment'!$G$146:$Z$146</c:f>
              <c:strCache>
                <c:ptCount val="10"/>
                <c:pt idx="0">
                  <c:v>2008-09</c:v>
                </c:pt>
                <c:pt idx="1">
                  <c:v>2009-10</c:v>
                </c:pt>
                <c:pt idx="2">
                  <c:v>2010-11</c:v>
                </c:pt>
                <c:pt idx="3">
                  <c:v>2011-12</c:v>
                </c:pt>
                <c:pt idx="4">
                  <c:v>2012-13</c:v>
                </c:pt>
                <c:pt idx="5">
                  <c:v>2013-14</c:v>
                </c:pt>
                <c:pt idx="6">
                  <c:v>2014-15</c:v>
                </c:pt>
                <c:pt idx="7">
                  <c:v>2015-16</c:v>
                </c:pt>
                <c:pt idx="8">
                  <c:v>2016-17</c:v>
                </c:pt>
                <c:pt idx="9">
                  <c:v>2017-18</c:v>
                </c:pt>
              </c:strCache>
            </c:strRef>
          </c:cat>
          <c:val>
            <c:numRef>
              <c:f>'Other Und Enrollment'!$G$148:$Z$148</c:f>
              <c:numCache>
                <c:formatCode>#,##0</c:formatCode>
                <c:ptCount val="10"/>
                <c:pt idx="0">
                  <c:v>904.69047619047615</c:v>
                </c:pt>
                <c:pt idx="1">
                  <c:v>850.54</c:v>
                </c:pt>
                <c:pt idx="2">
                  <c:v>802.94827586206895</c:v>
                </c:pt>
                <c:pt idx="3">
                  <c:v>829.66129032258061</c:v>
                </c:pt>
                <c:pt idx="4">
                  <c:v>701.40909090909088</c:v>
                </c:pt>
                <c:pt idx="5">
                  <c:v>744.58333333333337</c:v>
                </c:pt>
                <c:pt idx="6">
                  <c:v>730.78571428571433</c:v>
                </c:pt>
                <c:pt idx="7">
                  <c:v>920.02631578947364</c:v>
                </c:pt>
                <c:pt idx="8">
                  <c:v>703.60869565217388</c:v>
                </c:pt>
                <c:pt idx="9">
                  <c:v>767.51020408163265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7936-4874-B027-B36EAEBDF8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1545728"/>
        <c:axId val="151547264"/>
      </c:lineChart>
      <c:catAx>
        <c:axId val="1515457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51547264"/>
        <c:crosses val="autoZero"/>
        <c:auto val="1"/>
        <c:lblAlgn val="ctr"/>
        <c:lblOffset val="100"/>
        <c:noMultiLvlLbl val="0"/>
      </c:catAx>
      <c:valAx>
        <c:axId val="151547264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5154572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3200" dirty="0"/>
              <a:t>Average Loan </a:t>
            </a:r>
          </a:p>
          <a:p>
            <a:pPr>
              <a:defRPr/>
            </a:pPr>
            <a:r>
              <a:rPr lang="en-US" dirty="0"/>
              <a:t>(per enrolled student) Traditional Undergraduates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3"/>
          <c:order val="0"/>
          <c:tx>
            <c:strRef>
              <c:f>'Student Fin Aid - Loans'!$E$308</c:f>
              <c:strCache>
                <c:ptCount val="1"/>
                <c:pt idx="0">
                  <c:v> First Quartile 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'Student Fin Aid - Loans'!$F$304:$Y$304</c:f>
              <c:strCache>
                <c:ptCount val="18"/>
                <c:pt idx="0">
                  <c:v>2000-01</c:v>
                </c:pt>
                <c:pt idx="1">
                  <c:v>2001-02</c:v>
                </c:pt>
                <c:pt idx="2">
                  <c:v>2002-03</c:v>
                </c:pt>
                <c:pt idx="3">
                  <c:v>2003-04</c:v>
                </c:pt>
                <c:pt idx="4">
                  <c:v>2004-05</c:v>
                </c:pt>
                <c:pt idx="5">
                  <c:v>2005-06</c:v>
                </c:pt>
                <c:pt idx="6">
                  <c:v>2006-07</c:v>
                </c:pt>
                <c:pt idx="7">
                  <c:v>2007-08</c:v>
                </c:pt>
                <c:pt idx="8">
                  <c:v>2008-09</c:v>
                </c:pt>
                <c:pt idx="9">
                  <c:v>2009-10</c:v>
                </c:pt>
                <c:pt idx="10">
                  <c:v>2010-11</c:v>
                </c:pt>
                <c:pt idx="11">
                  <c:v>2011-12</c:v>
                </c:pt>
                <c:pt idx="12">
                  <c:v>2012-13</c:v>
                </c:pt>
                <c:pt idx="13">
                  <c:v>2013-14</c:v>
                </c:pt>
                <c:pt idx="14">
                  <c:v>2014-15</c:v>
                </c:pt>
                <c:pt idx="15">
                  <c:v>2015-16</c:v>
                </c:pt>
                <c:pt idx="16">
                  <c:v>2016-17</c:v>
                </c:pt>
                <c:pt idx="17">
                  <c:v>2017-18</c:v>
                </c:pt>
              </c:strCache>
            </c:strRef>
          </c:cat>
          <c:val>
            <c:numRef>
              <c:f>'Student Fin Aid - Loans'!$F$308:$Y$308</c:f>
              <c:numCache>
                <c:formatCode>_("$"* #,##0_);_("$"* \(#,##0\);_("$"* "-"??_);_(@_)</c:formatCode>
                <c:ptCount val="18"/>
                <c:pt idx="0">
                  <c:v>2923.4090105052746</c:v>
                </c:pt>
                <c:pt idx="1">
                  <c:v>3099.5642501964112</c:v>
                </c:pt>
                <c:pt idx="2">
                  <c:v>3733.9961232496012</c:v>
                </c:pt>
                <c:pt idx="3">
                  <c:v>4098.1945996275608</c:v>
                </c:pt>
                <c:pt idx="4">
                  <c:v>4526.624590163934</c:v>
                </c:pt>
                <c:pt idx="5">
                  <c:v>5055.9017846153847</c:v>
                </c:pt>
                <c:pt idx="6">
                  <c:v>5578.6839016985668</c:v>
                </c:pt>
                <c:pt idx="7">
                  <c:v>5225.6748365287585</c:v>
                </c:pt>
                <c:pt idx="8">
                  <c:v>5825.4324411590878</c:v>
                </c:pt>
                <c:pt idx="9">
                  <c:v>5929.4811912225705</c:v>
                </c:pt>
                <c:pt idx="10">
                  <c:v>5940.3831499912694</c:v>
                </c:pt>
                <c:pt idx="11">
                  <c:v>6105.5451523919392</c:v>
                </c:pt>
                <c:pt idx="12">
                  <c:v>6263.0242608036388</c:v>
                </c:pt>
                <c:pt idx="13">
                  <c:v>5769.6173504862136</c:v>
                </c:pt>
                <c:pt idx="14">
                  <c:v>6158.3867604106563</c:v>
                </c:pt>
                <c:pt idx="15">
                  <c:v>5828.519103776408</c:v>
                </c:pt>
                <c:pt idx="16">
                  <c:v>5833.7413815115769</c:v>
                </c:pt>
                <c:pt idx="17">
                  <c:v>6374.7529154518952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319-4115-9BF4-EFD71013E262}"/>
            </c:ext>
          </c:extLst>
        </c:ser>
        <c:ser>
          <c:idx val="2"/>
          <c:order val="1"/>
          <c:tx>
            <c:strRef>
              <c:f>'Student Fin Aid - Loans'!$E$307</c:f>
              <c:strCache>
                <c:ptCount val="1"/>
                <c:pt idx="0">
                  <c:v> Mode 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'Student Fin Aid - Loans'!$F$304:$Y$304</c:f>
              <c:strCache>
                <c:ptCount val="18"/>
                <c:pt idx="0">
                  <c:v>2000-01</c:v>
                </c:pt>
                <c:pt idx="1">
                  <c:v>2001-02</c:v>
                </c:pt>
                <c:pt idx="2">
                  <c:v>2002-03</c:v>
                </c:pt>
                <c:pt idx="3">
                  <c:v>2003-04</c:v>
                </c:pt>
                <c:pt idx="4">
                  <c:v>2004-05</c:v>
                </c:pt>
                <c:pt idx="5">
                  <c:v>2005-06</c:v>
                </c:pt>
                <c:pt idx="6">
                  <c:v>2006-07</c:v>
                </c:pt>
                <c:pt idx="7">
                  <c:v>2007-08</c:v>
                </c:pt>
                <c:pt idx="8">
                  <c:v>2008-09</c:v>
                </c:pt>
                <c:pt idx="9">
                  <c:v>2009-10</c:v>
                </c:pt>
                <c:pt idx="10">
                  <c:v>2010-11</c:v>
                </c:pt>
                <c:pt idx="11">
                  <c:v>2011-12</c:v>
                </c:pt>
                <c:pt idx="12">
                  <c:v>2012-13</c:v>
                </c:pt>
                <c:pt idx="13">
                  <c:v>2013-14</c:v>
                </c:pt>
                <c:pt idx="14">
                  <c:v>2014-15</c:v>
                </c:pt>
                <c:pt idx="15">
                  <c:v>2015-16</c:v>
                </c:pt>
                <c:pt idx="16">
                  <c:v>2016-17</c:v>
                </c:pt>
                <c:pt idx="17">
                  <c:v>2017-18</c:v>
                </c:pt>
              </c:strCache>
            </c:strRef>
          </c:cat>
          <c:val>
            <c:numRef>
              <c:f>'Student Fin Aid - Loans'!$F$307:$Y$307</c:f>
            </c:numRef>
          </c:val>
          <c:smooth val="0"/>
          <c:extLst>
            <c:ext xmlns:c16="http://schemas.microsoft.com/office/drawing/2014/chart" uri="{C3380CC4-5D6E-409C-BE32-E72D297353CC}">
              <c16:uniqueId val="{00000001-D319-4115-9BF4-EFD71013E262}"/>
            </c:ext>
          </c:extLst>
        </c:ser>
        <c:ser>
          <c:idx val="4"/>
          <c:order val="2"/>
          <c:tx>
            <c:strRef>
              <c:f>'Student Fin Aid - Loans'!$E$309</c:f>
              <c:strCache>
                <c:ptCount val="1"/>
                <c:pt idx="0">
                  <c:v> Second Quartile (median) 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'Student Fin Aid - Loans'!$F$304:$Y$304</c:f>
              <c:strCache>
                <c:ptCount val="18"/>
                <c:pt idx="0">
                  <c:v>2000-01</c:v>
                </c:pt>
                <c:pt idx="1">
                  <c:v>2001-02</c:v>
                </c:pt>
                <c:pt idx="2">
                  <c:v>2002-03</c:v>
                </c:pt>
                <c:pt idx="3">
                  <c:v>2003-04</c:v>
                </c:pt>
                <c:pt idx="4">
                  <c:v>2004-05</c:v>
                </c:pt>
                <c:pt idx="5">
                  <c:v>2005-06</c:v>
                </c:pt>
                <c:pt idx="6">
                  <c:v>2006-07</c:v>
                </c:pt>
                <c:pt idx="7">
                  <c:v>2007-08</c:v>
                </c:pt>
                <c:pt idx="8">
                  <c:v>2008-09</c:v>
                </c:pt>
                <c:pt idx="9">
                  <c:v>2009-10</c:v>
                </c:pt>
                <c:pt idx="10">
                  <c:v>2010-11</c:v>
                </c:pt>
                <c:pt idx="11">
                  <c:v>2011-12</c:v>
                </c:pt>
                <c:pt idx="12">
                  <c:v>2012-13</c:v>
                </c:pt>
                <c:pt idx="13">
                  <c:v>2013-14</c:v>
                </c:pt>
                <c:pt idx="14">
                  <c:v>2014-15</c:v>
                </c:pt>
                <c:pt idx="15">
                  <c:v>2015-16</c:v>
                </c:pt>
                <c:pt idx="16">
                  <c:v>2016-17</c:v>
                </c:pt>
                <c:pt idx="17">
                  <c:v>2017-18</c:v>
                </c:pt>
              </c:strCache>
            </c:strRef>
          </c:cat>
          <c:val>
            <c:numRef>
              <c:f>'Student Fin Aid - Loans'!$F$309:$Y$309</c:f>
              <c:numCache>
                <c:formatCode>_("$"* #,##0_);_("$"* \(#,##0\);_("$"* "-"??_);_(@_)</c:formatCode>
                <c:ptCount val="18"/>
                <c:pt idx="0">
                  <c:v>3963.2676493277722</c:v>
                </c:pt>
                <c:pt idx="1">
                  <c:v>4256.8672584009273</c:v>
                </c:pt>
                <c:pt idx="2">
                  <c:v>4558.9032738095239</c:v>
                </c:pt>
                <c:pt idx="3">
                  <c:v>5467.9735408560309</c:v>
                </c:pt>
                <c:pt idx="4">
                  <c:v>5797.3906093906098</c:v>
                </c:pt>
                <c:pt idx="5">
                  <c:v>6384.9325760502597</c:v>
                </c:pt>
                <c:pt idx="6">
                  <c:v>6815.9261443039431</c:v>
                </c:pt>
                <c:pt idx="7">
                  <c:v>6958.130447035297</c:v>
                </c:pt>
                <c:pt idx="8">
                  <c:v>7084.2580347343592</c:v>
                </c:pt>
                <c:pt idx="9">
                  <c:v>7225.1122137404582</c:v>
                </c:pt>
                <c:pt idx="10">
                  <c:v>7259.3410346559522</c:v>
                </c:pt>
                <c:pt idx="11">
                  <c:v>7179.5401565649208</c:v>
                </c:pt>
                <c:pt idx="12">
                  <c:v>6990.2241025641024</c:v>
                </c:pt>
                <c:pt idx="13">
                  <c:v>7019.5791039472351</c:v>
                </c:pt>
                <c:pt idx="14">
                  <c:v>7332.6826590122109</c:v>
                </c:pt>
                <c:pt idx="15">
                  <c:v>7294.1067784256556</c:v>
                </c:pt>
                <c:pt idx="16">
                  <c:v>7404.1086500264064</c:v>
                </c:pt>
                <c:pt idx="17">
                  <c:v>7485.9024856596561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319-4115-9BF4-EFD71013E262}"/>
            </c:ext>
          </c:extLst>
        </c:ser>
        <c:ser>
          <c:idx val="5"/>
          <c:order val="3"/>
          <c:tx>
            <c:strRef>
              <c:f>'Student Fin Aid - Loans'!$E$310</c:f>
              <c:strCache>
                <c:ptCount val="1"/>
                <c:pt idx="0">
                  <c:v> Third Quartile 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'Student Fin Aid - Loans'!$F$304:$Y$304</c:f>
              <c:strCache>
                <c:ptCount val="18"/>
                <c:pt idx="0">
                  <c:v>2000-01</c:v>
                </c:pt>
                <c:pt idx="1">
                  <c:v>2001-02</c:v>
                </c:pt>
                <c:pt idx="2">
                  <c:v>2002-03</c:v>
                </c:pt>
                <c:pt idx="3">
                  <c:v>2003-04</c:v>
                </c:pt>
                <c:pt idx="4">
                  <c:v>2004-05</c:v>
                </c:pt>
                <c:pt idx="5">
                  <c:v>2005-06</c:v>
                </c:pt>
                <c:pt idx="6">
                  <c:v>2006-07</c:v>
                </c:pt>
                <c:pt idx="7">
                  <c:v>2007-08</c:v>
                </c:pt>
                <c:pt idx="8">
                  <c:v>2008-09</c:v>
                </c:pt>
                <c:pt idx="9">
                  <c:v>2009-10</c:v>
                </c:pt>
                <c:pt idx="10">
                  <c:v>2010-11</c:v>
                </c:pt>
                <c:pt idx="11">
                  <c:v>2011-12</c:v>
                </c:pt>
                <c:pt idx="12">
                  <c:v>2012-13</c:v>
                </c:pt>
                <c:pt idx="13">
                  <c:v>2013-14</c:v>
                </c:pt>
                <c:pt idx="14">
                  <c:v>2014-15</c:v>
                </c:pt>
                <c:pt idx="15">
                  <c:v>2015-16</c:v>
                </c:pt>
                <c:pt idx="16">
                  <c:v>2016-17</c:v>
                </c:pt>
                <c:pt idx="17">
                  <c:v>2017-18</c:v>
                </c:pt>
              </c:strCache>
            </c:strRef>
          </c:cat>
          <c:val>
            <c:numRef>
              <c:f>'Student Fin Aid - Loans'!$F$310:$Y$310</c:f>
              <c:numCache>
                <c:formatCode>_("$"* #,##0_);_("$"* \(#,##0\);_("$"* "-"??_);_(@_)</c:formatCode>
                <c:ptCount val="18"/>
                <c:pt idx="0">
                  <c:v>4811.8696609954541</c:v>
                </c:pt>
                <c:pt idx="1">
                  <c:v>5177.4095376248451</c:v>
                </c:pt>
                <c:pt idx="2">
                  <c:v>5607.205632629998</c:v>
                </c:pt>
                <c:pt idx="3">
                  <c:v>6376.1727140783742</c:v>
                </c:pt>
                <c:pt idx="4">
                  <c:v>6658.4223752151465</c:v>
                </c:pt>
                <c:pt idx="5">
                  <c:v>7467.0735946745563</c:v>
                </c:pt>
                <c:pt idx="6">
                  <c:v>7768.7743885542168</c:v>
                </c:pt>
                <c:pt idx="7">
                  <c:v>7740.5310051829438</c:v>
                </c:pt>
                <c:pt idx="8">
                  <c:v>8553.0199143014834</c:v>
                </c:pt>
                <c:pt idx="9">
                  <c:v>8388.7979591836738</c:v>
                </c:pt>
                <c:pt idx="10">
                  <c:v>8736.8982701552777</c:v>
                </c:pt>
                <c:pt idx="11">
                  <c:v>8221.8860087924186</c:v>
                </c:pt>
                <c:pt idx="12">
                  <c:v>8005.3407345575961</c:v>
                </c:pt>
                <c:pt idx="13">
                  <c:v>8131.1121057996061</c:v>
                </c:pt>
                <c:pt idx="14">
                  <c:v>8241.1369727328929</c:v>
                </c:pt>
                <c:pt idx="15">
                  <c:v>8537.3819352884711</c:v>
                </c:pt>
                <c:pt idx="16">
                  <c:v>8498.8614602922025</c:v>
                </c:pt>
                <c:pt idx="17">
                  <c:v>8665.7489361702119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319-4115-9BF4-EFD71013E26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93250432"/>
        <c:axId val="193251968"/>
      </c:lineChart>
      <c:catAx>
        <c:axId val="1932504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93251968"/>
        <c:crosses val="autoZero"/>
        <c:auto val="1"/>
        <c:lblAlgn val="ctr"/>
        <c:lblOffset val="100"/>
        <c:noMultiLvlLbl val="0"/>
      </c:catAx>
      <c:valAx>
        <c:axId val="193251968"/>
        <c:scaling>
          <c:orientation val="minMax"/>
        </c:scaling>
        <c:delete val="0"/>
        <c:axPos val="l"/>
        <c:majorGridlines/>
        <c:numFmt formatCode="_(&quot;$&quot;* #,##0_);_(&quot;$&quot;* \(#,##0\);_(&quot;$&quot;* &quot;-&quot;??_);_(@_)" sourceLinked="1"/>
        <c:majorTickMark val="out"/>
        <c:minorTickMark val="none"/>
        <c:tickLblPos val="nextTo"/>
        <c:crossAx val="193250432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3200" dirty="0"/>
              <a:t>% Graduates</a:t>
            </a:r>
            <a:r>
              <a:rPr lang="en-US" sz="3200" baseline="0" dirty="0"/>
              <a:t> Borrowing </a:t>
            </a:r>
            <a:r>
              <a:rPr lang="en-US" sz="3200" dirty="0"/>
              <a:t>Educational Loans</a:t>
            </a:r>
          </a:p>
          <a:p>
            <a:pPr>
              <a:defRPr/>
            </a:pPr>
            <a:r>
              <a:rPr lang="en-US" sz="1800" b="1" i="0" u="none" strike="noStrike" baseline="0" dirty="0">
                <a:effectLst/>
              </a:rPr>
              <a:t>in Traditional Undergraduate Programs </a:t>
            </a:r>
            <a:endParaRPr lang="en-US" sz="3200" dirty="0"/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'Student Debt - Percent'!$E$146</c:f>
              <c:strCache>
                <c:ptCount val="1"/>
                <c:pt idx="0">
                  <c:v> Minimum </c:v>
                </c:pt>
              </c:strCache>
            </c:strRef>
          </c:tx>
          <c:spPr>
            <a:ln w="50800">
              <a:solidFill>
                <a:srgbClr val="00B0F0"/>
              </a:solidFill>
            </a:ln>
          </c:spPr>
          <c:marker>
            <c:symbol val="none"/>
          </c:marker>
          <c:dLbls>
            <c:dLbl>
              <c:idx val="0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D97-4D12-A5B9-5FD657A89EE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'Student Debt - Percent'!$G$146:$Y$146</c:f>
              <c:numCache>
                <c:formatCode>0</c:formatCode>
                <c:ptCount val="17"/>
                <c:pt idx="0">
                  <c:v>41</c:v>
                </c:pt>
                <c:pt idx="1">
                  <c:v>45</c:v>
                </c:pt>
                <c:pt idx="2">
                  <c:v>38</c:v>
                </c:pt>
                <c:pt idx="3">
                  <c:v>47</c:v>
                </c:pt>
                <c:pt idx="4">
                  <c:v>48</c:v>
                </c:pt>
                <c:pt idx="5">
                  <c:v>53</c:v>
                </c:pt>
                <c:pt idx="6">
                  <c:v>45</c:v>
                </c:pt>
                <c:pt idx="7">
                  <c:v>49</c:v>
                </c:pt>
                <c:pt idx="8">
                  <c:v>0</c:v>
                </c:pt>
                <c:pt idx="9">
                  <c:v>6</c:v>
                </c:pt>
                <c:pt idx="10">
                  <c:v>18</c:v>
                </c:pt>
                <c:pt idx="11">
                  <c:v>19</c:v>
                </c:pt>
                <c:pt idx="12">
                  <c:v>0</c:v>
                </c:pt>
                <c:pt idx="13">
                  <c:v>15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D97-4D12-A5B9-5FD657A89EEB}"/>
            </c:ext>
          </c:extLst>
        </c:ser>
        <c:ser>
          <c:idx val="3"/>
          <c:order val="1"/>
          <c:tx>
            <c:strRef>
              <c:f>'Student Debt - Percent'!$E$149</c:f>
              <c:strCache>
                <c:ptCount val="1"/>
                <c:pt idx="0">
                  <c:v> First Quartile </c:v>
                </c:pt>
              </c:strCache>
            </c:strRef>
          </c:tx>
          <c:spPr>
            <a:ln w="50800">
              <a:solidFill>
                <a:srgbClr val="7030A0"/>
              </a:solidFill>
            </a:ln>
          </c:spPr>
          <c:marker>
            <c:symbol val="none"/>
          </c:marker>
          <c:dLbls>
            <c:dLbl>
              <c:idx val="0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D97-4D12-A5B9-5FD657A89EEB}"/>
                </c:ext>
              </c:extLst>
            </c:dLbl>
            <c:dLbl>
              <c:idx val="7"/>
              <c:layout>
                <c:manualLayout>
                  <c:x val="-1.3888890407796414E-2"/>
                  <c:y val="-2.40081473031306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FDA-468F-AEB2-44598915F9F5}"/>
                </c:ext>
              </c:extLst>
            </c:dLbl>
            <c:dLbl>
              <c:idx val="1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D97-4D12-A5B9-5FD657A89E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rgbClr val="7030A0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'Student Debt - Percent'!$G$6:$Y$6</c:f>
              <c:strCache>
                <c:ptCount val="17"/>
                <c:pt idx="0">
                  <c:v>2001-02</c:v>
                </c:pt>
                <c:pt idx="1">
                  <c:v>2002-03</c:v>
                </c:pt>
                <c:pt idx="2">
                  <c:v>2003-04</c:v>
                </c:pt>
                <c:pt idx="3">
                  <c:v>2004-05</c:v>
                </c:pt>
                <c:pt idx="4">
                  <c:v>2005-06</c:v>
                </c:pt>
                <c:pt idx="5">
                  <c:v>2006-07</c:v>
                </c:pt>
                <c:pt idx="6">
                  <c:v>2007-08</c:v>
                </c:pt>
                <c:pt idx="7">
                  <c:v>2008-09</c:v>
                </c:pt>
                <c:pt idx="8">
                  <c:v>2009-10</c:v>
                </c:pt>
                <c:pt idx="9">
                  <c:v>2010-11</c:v>
                </c:pt>
                <c:pt idx="10">
                  <c:v>2011-12</c:v>
                </c:pt>
                <c:pt idx="11">
                  <c:v>2012-13</c:v>
                </c:pt>
                <c:pt idx="12">
                  <c:v>2013-14</c:v>
                </c:pt>
                <c:pt idx="13">
                  <c:v>2014-15</c:v>
                </c:pt>
                <c:pt idx="14">
                  <c:v>2015-16</c:v>
                </c:pt>
                <c:pt idx="15">
                  <c:v>2016-17</c:v>
                </c:pt>
                <c:pt idx="16">
                  <c:v>2017-18</c:v>
                </c:pt>
              </c:strCache>
            </c:strRef>
          </c:cat>
          <c:val>
            <c:numRef>
              <c:f>'Student Debt - Percent'!$G$149:$Y$149</c:f>
              <c:numCache>
                <c:formatCode>0</c:formatCode>
                <c:ptCount val="17"/>
                <c:pt idx="0">
                  <c:v>66.2</c:v>
                </c:pt>
                <c:pt idx="1">
                  <c:v>68</c:v>
                </c:pt>
                <c:pt idx="2">
                  <c:v>68</c:v>
                </c:pt>
                <c:pt idx="3">
                  <c:v>69.599999999999994</c:v>
                </c:pt>
                <c:pt idx="4">
                  <c:v>66.5</c:v>
                </c:pt>
                <c:pt idx="5">
                  <c:v>70.112500000000011</c:v>
                </c:pt>
                <c:pt idx="6">
                  <c:v>69.400000000000006</c:v>
                </c:pt>
                <c:pt idx="7">
                  <c:v>71</c:v>
                </c:pt>
                <c:pt idx="8">
                  <c:v>69</c:v>
                </c:pt>
                <c:pt idx="9">
                  <c:v>66.877499999999998</c:v>
                </c:pt>
                <c:pt idx="10">
                  <c:v>67.010000000000005</c:v>
                </c:pt>
                <c:pt idx="11">
                  <c:v>68</c:v>
                </c:pt>
                <c:pt idx="12">
                  <c:v>68.5</c:v>
                </c:pt>
                <c:pt idx="13">
                  <c:v>64.835000000000008</c:v>
                </c:pt>
                <c:pt idx="14">
                  <c:v>63.224999999999994</c:v>
                </c:pt>
                <c:pt idx="15">
                  <c:v>63.95</c:v>
                </c:pt>
                <c:pt idx="16">
                  <c:v>63.2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D97-4D12-A5B9-5FD657A89EEB}"/>
            </c:ext>
          </c:extLst>
        </c:ser>
        <c:ser>
          <c:idx val="2"/>
          <c:order val="2"/>
          <c:tx>
            <c:strRef>
              <c:f>'Student Debt - Average'!$E$148</c:f>
              <c:strCache>
                <c:ptCount val="1"/>
                <c:pt idx="0">
                  <c:v> Mode </c:v>
                </c:pt>
              </c:strCache>
            </c:strRef>
          </c:tx>
          <c:cat>
            <c:strRef>
              <c:f>'Student Debt - Percent'!$G$6:$Y$6</c:f>
              <c:strCache>
                <c:ptCount val="17"/>
                <c:pt idx="0">
                  <c:v>2001-02</c:v>
                </c:pt>
                <c:pt idx="1">
                  <c:v>2002-03</c:v>
                </c:pt>
                <c:pt idx="2">
                  <c:v>2003-04</c:v>
                </c:pt>
                <c:pt idx="3">
                  <c:v>2004-05</c:v>
                </c:pt>
                <c:pt idx="4">
                  <c:v>2005-06</c:v>
                </c:pt>
                <c:pt idx="5">
                  <c:v>2006-07</c:v>
                </c:pt>
                <c:pt idx="6">
                  <c:v>2007-08</c:v>
                </c:pt>
                <c:pt idx="7">
                  <c:v>2008-09</c:v>
                </c:pt>
                <c:pt idx="8">
                  <c:v>2009-10</c:v>
                </c:pt>
                <c:pt idx="9">
                  <c:v>2010-11</c:v>
                </c:pt>
                <c:pt idx="10">
                  <c:v>2011-12</c:v>
                </c:pt>
                <c:pt idx="11">
                  <c:v>2012-13</c:v>
                </c:pt>
                <c:pt idx="12">
                  <c:v>2013-14</c:v>
                </c:pt>
                <c:pt idx="13">
                  <c:v>2014-15</c:v>
                </c:pt>
                <c:pt idx="14">
                  <c:v>2015-16</c:v>
                </c:pt>
                <c:pt idx="15">
                  <c:v>2016-17</c:v>
                </c:pt>
                <c:pt idx="16">
                  <c:v>2017-18</c:v>
                </c:pt>
              </c:strCache>
            </c:strRef>
          </c:cat>
          <c:val>
            <c:numRef>
              <c:f>'Student Debt - Average'!$B$148:$N$148</c:f>
            </c:numRef>
          </c:val>
          <c:smooth val="0"/>
          <c:extLst>
            <c:ext xmlns:c16="http://schemas.microsoft.com/office/drawing/2014/chart" uri="{C3380CC4-5D6E-409C-BE32-E72D297353CC}">
              <c16:uniqueId val="{00000005-BD97-4D12-A5B9-5FD657A89EEB}"/>
            </c:ext>
          </c:extLst>
        </c:ser>
        <c:ser>
          <c:idx val="4"/>
          <c:order val="3"/>
          <c:tx>
            <c:strRef>
              <c:f>'Student Debt - Percent'!$E$150</c:f>
              <c:strCache>
                <c:ptCount val="1"/>
                <c:pt idx="0">
                  <c:v> Second Quartile (median) </c:v>
                </c:pt>
              </c:strCache>
            </c:strRef>
          </c:tx>
          <c:spPr>
            <a:ln w="50800">
              <a:solidFill>
                <a:srgbClr val="92D050"/>
              </a:solidFill>
            </a:ln>
          </c:spPr>
          <c:marker>
            <c:symbol val="none"/>
          </c:marker>
          <c:dLbls>
            <c:dLbl>
              <c:idx val="0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D97-4D12-A5B9-5FD657A89EEB}"/>
                </c:ext>
              </c:extLst>
            </c:dLbl>
            <c:dLbl>
              <c:idx val="8"/>
              <c:layout>
                <c:manualLayout>
                  <c:x val="-1.2500001367016773E-2"/>
                  <c:y val="-1.52779119201740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FDA-468F-AEB2-44598915F9F5}"/>
                </c:ext>
              </c:extLst>
            </c:dLbl>
            <c:dLbl>
              <c:idx val="1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D97-4D12-A5B9-5FD657A89E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'Student Debt - Percent'!$G$6:$Y$6</c:f>
              <c:strCache>
                <c:ptCount val="17"/>
                <c:pt idx="0">
                  <c:v>2001-02</c:v>
                </c:pt>
                <c:pt idx="1">
                  <c:v>2002-03</c:v>
                </c:pt>
                <c:pt idx="2">
                  <c:v>2003-04</c:v>
                </c:pt>
                <c:pt idx="3">
                  <c:v>2004-05</c:v>
                </c:pt>
                <c:pt idx="4">
                  <c:v>2005-06</c:v>
                </c:pt>
                <c:pt idx="5">
                  <c:v>2006-07</c:v>
                </c:pt>
                <c:pt idx="6">
                  <c:v>2007-08</c:v>
                </c:pt>
                <c:pt idx="7">
                  <c:v>2008-09</c:v>
                </c:pt>
                <c:pt idx="8">
                  <c:v>2009-10</c:v>
                </c:pt>
                <c:pt idx="9">
                  <c:v>2010-11</c:v>
                </c:pt>
                <c:pt idx="10">
                  <c:v>2011-12</c:v>
                </c:pt>
                <c:pt idx="11">
                  <c:v>2012-13</c:v>
                </c:pt>
                <c:pt idx="12">
                  <c:v>2013-14</c:v>
                </c:pt>
                <c:pt idx="13">
                  <c:v>2014-15</c:v>
                </c:pt>
                <c:pt idx="14">
                  <c:v>2015-16</c:v>
                </c:pt>
                <c:pt idx="15">
                  <c:v>2016-17</c:v>
                </c:pt>
                <c:pt idx="16">
                  <c:v>2017-18</c:v>
                </c:pt>
              </c:strCache>
            </c:strRef>
          </c:cat>
          <c:val>
            <c:numRef>
              <c:f>'Student Debt - Percent'!$G$150:$Y$150</c:f>
              <c:numCache>
                <c:formatCode>0</c:formatCode>
                <c:ptCount val="17"/>
                <c:pt idx="0">
                  <c:v>74</c:v>
                </c:pt>
                <c:pt idx="1">
                  <c:v>73</c:v>
                </c:pt>
                <c:pt idx="2">
                  <c:v>78</c:v>
                </c:pt>
                <c:pt idx="3">
                  <c:v>78</c:v>
                </c:pt>
                <c:pt idx="4">
                  <c:v>76</c:v>
                </c:pt>
                <c:pt idx="5">
                  <c:v>78.5</c:v>
                </c:pt>
                <c:pt idx="6">
                  <c:v>78</c:v>
                </c:pt>
                <c:pt idx="7">
                  <c:v>79.33</c:v>
                </c:pt>
                <c:pt idx="8">
                  <c:v>79</c:v>
                </c:pt>
                <c:pt idx="9">
                  <c:v>75.5</c:v>
                </c:pt>
                <c:pt idx="10">
                  <c:v>75</c:v>
                </c:pt>
                <c:pt idx="11">
                  <c:v>75</c:v>
                </c:pt>
                <c:pt idx="12">
                  <c:v>75.900000000000006</c:v>
                </c:pt>
                <c:pt idx="13">
                  <c:v>75</c:v>
                </c:pt>
                <c:pt idx="14">
                  <c:v>74.664999999999992</c:v>
                </c:pt>
                <c:pt idx="15">
                  <c:v>72</c:v>
                </c:pt>
                <c:pt idx="16">
                  <c:v>71.8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BD97-4D12-A5B9-5FD657A89EEB}"/>
            </c:ext>
          </c:extLst>
        </c:ser>
        <c:ser>
          <c:idx val="5"/>
          <c:order val="4"/>
          <c:tx>
            <c:strRef>
              <c:f>'Student Debt - Percent'!$E$151</c:f>
              <c:strCache>
                <c:ptCount val="1"/>
                <c:pt idx="0">
                  <c:v> Third Quartile </c:v>
                </c:pt>
              </c:strCache>
            </c:strRef>
          </c:tx>
          <c:spPr>
            <a:ln w="50800"/>
          </c:spPr>
          <c:marker>
            <c:symbol val="none"/>
          </c:marker>
          <c:dLbls>
            <c:dLbl>
              <c:idx val="0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D97-4D12-A5B9-5FD657A89EEB}"/>
                </c:ext>
              </c:extLst>
            </c:dLbl>
            <c:dLbl>
              <c:idx val="9"/>
              <c:layout>
                <c:manualLayout>
                  <c:x val="-1.5277779448576055E-2"/>
                  <c:y val="-2.61907061488697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FDA-468F-AEB2-44598915F9F5}"/>
                </c:ext>
              </c:extLst>
            </c:dLbl>
            <c:dLbl>
              <c:idx val="1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D97-4D12-A5B9-5FD657A89E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rgbClr val="CC9900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'Student Debt - Percent'!$G$6:$Y$6</c:f>
              <c:strCache>
                <c:ptCount val="17"/>
                <c:pt idx="0">
                  <c:v>2001-02</c:v>
                </c:pt>
                <c:pt idx="1">
                  <c:v>2002-03</c:v>
                </c:pt>
                <c:pt idx="2">
                  <c:v>2003-04</c:v>
                </c:pt>
                <c:pt idx="3">
                  <c:v>2004-05</c:v>
                </c:pt>
                <c:pt idx="4">
                  <c:v>2005-06</c:v>
                </c:pt>
                <c:pt idx="5">
                  <c:v>2006-07</c:v>
                </c:pt>
                <c:pt idx="6">
                  <c:v>2007-08</c:v>
                </c:pt>
                <c:pt idx="7">
                  <c:v>2008-09</c:v>
                </c:pt>
                <c:pt idx="8">
                  <c:v>2009-10</c:v>
                </c:pt>
                <c:pt idx="9">
                  <c:v>2010-11</c:v>
                </c:pt>
                <c:pt idx="10">
                  <c:v>2011-12</c:v>
                </c:pt>
                <c:pt idx="11">
                  <c:v>2012-13</c:v>
                </c:pt>
                <c:pt idx="12">
                  <c:v>2013-14</c:v>
                </c:pt>
                <c:pt idx="13">
                  <c:v>2014-15</c:v>
                </c:pt>
                <c:pt idx="14">
                  <c:v>2015-16</c:v>
                </c:pt>
                <c:pt idx="15">
                  <c:v>2016-17</c:v>
                </c:pt>
                <c:pt idx="16">
                  <c:v>2017-18</c:v>
                </c:pt>
              </c:strCache>
            </c:strRef>
          </c:cat>
          <c:val>
            <c:numRef>
              <c:f>'Student Debt - Percent'!$G$151:$Y$151</c:f>
              <c:numCache>
                <c:formatCode>0</c:formatCode>
                <c:ptCount val="17"/>
                <c:pt idx="0">
                  <c:v>79</c:v>
                </c:pt>
                <c:pt idx="1">
                  <c:v>80</c:v>
                </c:pt>
                <c:pt idx="2">
                  <c:v>83</c:v>
                </c:pt>
                <c:pt idx="3">
                  <c:v>84</c:v>
                </c:pt>
                <c:pt idx="4">
                  <c:v>85</c:v>
                </c:pt>
                <c:pt idx="5">
                  <c:v>86</c:v>
                </c:pt>
                <c:pt idx="6">
                  <c:v>85.357499999999987</c:v>
                </c:pt>
                <c:pt idx="7">
                  <c:v>87</c:v>
                </c:pt>
                <c:pt idx="8">
                  <c:v>86</c:v>
                </c:pt>
                <c:pt idx="9">
                  <c:v>88</c:v>
                </c:pt>
                <c:pt idx="10">
                  <c:v>81</c:v>
                </c:pt>
                <c:pt idx="11">
                  <c:v>82</c:v>
                </c:pt>
                <c:pt idx="12">
                  <c:v>82</c:v>
                </c:pt>
                <c:pt idx="13">
                  <c:v>81.81</c:v>
                </c:pt>
                <c:pt idx="14">
                  <c:v>80.25</c:v>
                </c:pt>
                <c:pt idx="15">
                  <c:v>79</c:v>
                </c:pt>
                <c:pt idx="16">
                  <c:v>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BD97-4D12-A5B9-5FD657A89EEB}"/>
            </c:ext>
          </c:extLst>
        </c:ser>
        <c:ser>
          <c:idx val="6"/>
          <c:order val="5"/>
          <c:tx>
            <c:strRef>
              <c:f>'Student Debt - Percent'!$E$152</c:f>
              <c:strCache>
                <c:ptCount val="1"/>
                <c:pt idx="0">
                  <c:v> Fourth Quartile (maximum) </c:v>
                </c:pt>
              </c:strCache>
            </c:strRef>
          </c:tx>
          <c:spPr>
            <a:ln w="50800">
              <a:solidFill>
                <a:schemeClr val="bg1">
                  <a:lumMod val="65000"/>
                </a:schemeClr>
              </a:solidFill>
            </a:ln>
          </c:spPr>
          <c:marker>
            <c:symbol val="none"/>
          </c:marker>
          <c:dLbls>
            <c:dLbl>
              <c:idx val="0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D97-4D12-A5B9-5FD657A89EE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'Student Debt - Percent'!$G$6:$Y$6</c:f>
              <c:strCache>
                <c:ptCount val="17"/>
                <c:pt idx="0">
                  <c:v>2001-02</c:v>
                </c:pt>
                <c:pt idx="1">
                  <c:v>2002-03</c:v>
                </c:pt>
                <c:pt idx="2">
                  <c:v>2003-04</c:v>
                </c:pt>
                <c:pt idx="3">
                  <c:v>2004-05</c:v>
                </c:pt>
                <c:pt idx="4">
                  <c:v>2005-06</c:v>
                </c:pt>
                <c:pt idx="5">
                  <c:v>2006-07</c:v>
                </c:pt>
                <c:pt idx="6">
                  <c:v>2007-08</c:v>
                </c:pt>
                <c:pt idx="7">
                  <c:v>2008-09</c:v>
                </c:pt>
                <c:pt idx="8">
                  <c:v>2009-10</c:v>
                </c:pt>
                <c:pt idx="9">
                  <c:v>2010-11</c:v>
                </c:pt>
                <c:pt idx="10">
                  <c:v>2011-12</c:v>
                </c:pt>
                <c:pt idx="11">
                  <c:v>2012-13</c:v>
                </c:pt>
                <c:pt idx="12">
                  <c:v>2013-14</c:v>
                </c:pt>
                <c:pt idx="13">
                  <c:v>2014-15</c:v>
                </c:pt>
                <c:pt idx="14">
                  <c:v>2015-16</c:v>
                </c:pt>
                <c:pt idx="15">
                  <c:v>2016-17</c:v>
                </c:pt>
                <c:pt idx="16">
                  <c:v>2017-18</c:v>
                </c:pt>
              </c:strCache>
            </c:strRef>
          </c:cat>
          <c:val>
            <c:numRef>
              <c:f>'Student Debt - Percent'!$G$152:$Y$152</c:f>
              <c:numCache>
                <c:formatCode>0</c:formatCode>
                <c:ptCount val="17"/>
                <c:pt idx="0">
                  <c:v>95</c:v>
                </c:pt>
                <c:pt idx="1">
                  <c:v>98</c:v>
                </c:pt>
                <c:pt idx="2">
                  <c:v>95</c:v>
                </c:pt>
                <c:pt idx="3">
                  <c:v>97</c:v>
                </c:pt>
                <c:pt idx="4">
                  <c:v>97</c:v>
                </c:pt>
                <c:pt idx="5">
                  <c:v>98</c:v>
                </c:pt>
                <c:pt idx="6">
                  <c:v>97.6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97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91</c:v>
                </c:pt>
                <c:pt idx="16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BD97-4D12-A5B9-5FD657A89E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3765760"/>
        <c:axId val="193767296"/>
      </c:lineChart>
      <c:catAx>
        <c:axId val="193765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193767296"/>
        <c:crosses val="autoZero"/>
        <c:auto val="1"/>
        <c:lblAlgn val="ctr"/>
        <c:lblOffset val="100"/>
        <c:noMultiLvlLbl val="0"/>
      </c:catAx>
      <c:valAx>
        <c:axId val="193767296"/>
        <c:scaling>
          <c:orientation val="minMax"/>
          <c:max val="101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Percent of Graduates who Borrowed</a:t>
                </a:r>
              </a:p>
            </c:rich>
          </c:tx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193765760"/>
        <c:crosses val="autoZero"/>
        <c:crossBetween val="between"/>
        <c:majorUnit val="10"/>
      </c:valAx>
    </c:plotArea>
    <c:legend>
      <c:legendPos val="b"/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3200" dirty="0"/>
              <a:t>Average Educational Debt of Graduates </a:t>
            </a:r>
          </a:p>
          <a:p>
            <a:pPr>
              <a:defRPr/>
            </a:pPr>
            <a:r>
              <a:rPr lang="en-US" dirty="0"/>
              <a:t>from Traditional Undergraduate Programs</a:t>
            </a:r>
          </a:p>
          <a:p>
            <a:pPr>
              <a:defRPr/>
            </a:pPr>
            <a:r>
              <a:rPr lang="en-US" b="0" dirty="0"/>
              <a:t>(excludes minimum and maximum)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2"/>
          <c:order val="0"/>
          <c:tx>
            <c:strRef>
              <c:f>'Student Debt - Average'!$E$148</c:f>
              <c:strCache>
                <c:ptCount val="1"/>
                <c:pt idx="0">
                  <c:v> Mode </c:v>
                </c:pt>
              </c:strCache>
            </c:strRef>
          </c:tx>
          <c:cat>
            <c:strRef>
              <c:f>'Student Debt - Average'!$F$6:$Y$6</c:f>
              <c:strCache>
                <c:ptCount val="17"/>
                <c:pt idx="0">
                  <c:v>2001-02</c:v>
                </c:pt>
                <c:pt idx="1">
                  <c:v>2002-03</c:v>
                </c:pt>
                <c:pt idx="2">
                  <c:v>2003-04</c:v>
                </c:pt>
                <c:pt idx="3">
                  <c:v>2004-05</c:v>
                </c:pt>
                <c:pt idx="4">
                  <c:v>2005-06</c:v>
                </c:pt>
                <c:pt idx="5">
                  <c:v>2006-07</c:v>
                </c:pt>
                <c:pt idx="6">
                  <c:v>2007-08</c:v>
                </c:pt>
                <c:pt idx="7">
                  <c:v>2008-09</c:v>
                </c:pt>
                <c:pt idx="8">
                  <c:v>2009-10</c:v>
                </c:pt>
                <c:pt idx="9">
                  <c:v>2010-11</c:v>
                </c:pt>
                <c:pt idx="10">
                  <c:v>2011-12</c:v>
                </c:pt>
                <c:pt idx="11">
                  <c:v>2012-13</c:v>
                </c:pt>
                <c:pt idx="12">
                  <c:v>2013-14</c:v>
                </c:pt>
                <c:pt idx="13">
                  <c:v>2014-15</c:v>
                </c:pt>
                <c:pt idx="14">
                  <c:v>2015-16</c:v>
                </c:pt>
                <c:pt idx="15">
                  <c:v>2016-17</c:v>
                </c:pt>
                <c:pt idx="16">
                  <c:v>2017-18</c:v>
                </c:pt>
              </c:strCache>
            </c:strRef>
          </c:cat>
          <c:val>
            <c:numRef>
              <c:f>'Student Debt - Average'!$B$148:$N$148</c:f>
            </c:numRef>
          </c:val>
          <c:smooth val="0"/>
          <c:extLst>
            <c:ext xmlns:c16="http://schemas.microsoft.com/office/drawing/2014/chart" uri="{C3380CC4-5D6E-409C-BE32-E72D297353CC}">
              <c16:uniqueId val="{00000002-BDAE-484E-86FA-0F3F1F435B61}"/>
            </c:ext>
          </c:extLst>
        </c:ser>
        <c:ser>
          <c:idx val="3"/>
          <c:order val="1"/>
          <c:tx>
            <c:strRef>
              <c:f>'Student Debt - Average'!$E$149</c:f>
              <c:strCache>
                <c:ptCount val="1"/>
                <c:pt idx="0">
                  <c:v> First Quartile </c:v>
                </c:pt>
              </c:strCache>
            </c:strRef>
          </c:tx>
          <c:spPr>
            <a:ln w="50800">
              <a:solidFill>
                <a:srgbClr val="7030A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7.2465332458442694E-2"/>
                  <c:y val="8.6173876491121883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DAE-484E-86FA-0F3F1F435B61}"/>
                </c:ext>
              </c:extLst>
            </c:dLbl>
            <c:dLbl>
              <c:idx val="16"/>
              <c:layout>
                <c:manualLayout>
                  <c:x val="0"/>
                  <c:y val="2.58521629473364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DAE-484E-86FA-0F3F1F435B6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'Student Debt - Average'!$F$6:$Y$6</c:f>
              <c:strCache>
                <c:ptCount val="17"/>
                <c:pt idx="0">
                  <c:v>2001-02</c:v>
                </c:pt>
                <c:pt idx="1">
                  <c:v>2002-03</c:v>
                </c:pt>
                <c:pt idx="2">
                  <c:v>2003-04</c:v>
                </c:pt>
                <c:pt idx="3">
                  <c:v>2004-05</c:v>
                </c:pt>
                <c:pt idx="4">
                  <c:v>2005-06</c:v>
                </c:pt>
                <c:pt idx="5">
                  <c:v>2006-07</c:v>
                </c:pt>
                <c:pt idx="6">
                  <c:v>2007-08</c:v>
                </c:pt>
                <c:pt idx="7">
                  <c:v>2008-09</c:v>
                </c:pt>
                <c:pt idx="8">
                  <c:v>2009-10</c:v>
                </c:pt>
                <c:pt idx="9">
                  <c:v>2010-11</c:v>
                </c:pt>
                <c:pt idx="10">
                  <c:v>2011-12</c:v>
                </c:pt>
                <c:pt idx="11">
                  <c:v>2012-13</c:v>
                </c:pt>
                <c:pt idx="12">
                  <c:v>2013-14</c:v>
                </c:pt>
                <c:pt idx="13">
                  <c:v>2014-15</c:v>
                </c:pt>
                <c:pt idx="14">
                  <c:v>2015-16</c:v>
                </c:pt>
                <c:pt idx="15">
                  <c:v>2016-17</c:v>
                </c:pt>
                <c:pt idx="16">
                  <c:v>2017-18</c:v>
                </c:pt>
              </c:strCache>
            </c:strRef>
          </c:cat>
          <c:val>
            <c:numRef>
              <c:f>'Student Debt - Average'!$F$149:$Y$149</c:f>
              <c:numCache>
                <c:formatCode>_("$"* #,##0_);_("$"* \(#,##0\);_("$"* "-"??_);_(@_)</c:formatCode>
                <c:ptCount val="17"/>
                <c:pt idx="0">
                  <c:v>14689.75</c:v>
                </c:pt>
                <c:pt idx="1">
                  <c:v>14750.5</c:v>
                </c:pt>
                <c:pt idx="2">
                  <c:v>16421.75</c:v>
                </c:pt>
                <c:pt idx="3">
                  <c:v>17234.75</c:v>
                </c:pt>
                <c:pt idx="4">
                  <c:v>17720.25</c:v>
                </c:pt>
                <c:pt idx="5">
                  <c:v>19734.75</c:v>
                </c:pt>
                <c:pt idx="6">
                  <c:v>20387</c:v>
                </c:pt>
                <c:pt idx="7">
                  <c:v>21695.25</c:v>
                </c:pt>
                <c:pt idx="8">
                  <c:v>22360</c:v>
                </c:pt>
                <c:pt idx="9">
                  <c:v>22534</c:v>
                </c:pt>
                <c:pt idx="10">
                  <c:v>24333.5</c:v>
                </c:pt>
                <c:pt idx="11">
                  <c:v>25951</c:v>
                </c:pt>
                <c:pt idx="12">
                  <c:v>25146.5</c:v>
                </c:pt>
                <c:pt idx="13">
                  <c:v>26711.5</c:v>
                </c:pt>
                <c:pt idx="14">
                  <c:v>26595.75</c:v>
                </c:pt>
                <c:pt idx="15">
                  <c:v>25882.5</c:v>
                </c:pt>
                <c:pt idx="16">
                  <c:v>26570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DAE-484E-86FA-0F3F1F435B61}"/>
            </c:ext>
          </c:extLst>
        </c:ser>
        <c:ser>
          <c:idx val="4"/>
          <c:order val="2"/>
          <c:tx>
            <c:strRef>
              <c:f>'Student Debt - Average'!$E$150</c:f>
              <c:strCache>
                <c:ptCount val="1"/>
                <c:pt idx="0">
                  <c:v> Second Quartile (Median) </c:v>
                </c:pt>
              </c:strCache>
            </c:strRef>
          </c:tx>
          <c:spPr>
            <a:ln w="50800">
              <a:solidFill>
                <a:srgbClr val="92D050"/>
              </a:solidFill>
            </a:ln>
          </c:spPr>
          <c:marker>
            <c:symbol val="none"/>
          </c:marker>
          <c:dLbls>
            <c:dLbl>
              <c:idx val="0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DAE-484E-86FA-0F3F1F435B61}"/>
                </c:ext>
              </c:extLst>
            </c:dLbl>
            <c:dLbl>
              <c:idx val="16"/>
              <c:layout>
                <c:manualLayout>
                  <c:x val="0"/>
                  <c:y val="-2.36978160350585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DAE-484E-86FA-0F3F1F435B6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'Student Debt - Average'!$F$6:$Y$6</c:f>
              <c:strCache>
                <c:ptCount val="17"/>
                <c:pt idx="0">
                  <c:v>2001-02</c:v>
                </c:pt>
                <c:pt idx="1">
                  <c:v>2002-03</c:v>
                </c:pt>
                <c:pt idx="2">
                  <c:v>2003-04</c:v>
                </c:pt>
                <c:pt idx="3">
                  <c:v>2004-05</c:v>
                </c:pt>
                <c:pt idx="4">
                  <c:v>2005-06</c:v>
                </c:pt>
                <c:pt idx="5">
                  <c:v>2006-07</c:v>
                </c:pt>
                <c:pt idx="6">
                  <c:v>2007-08</c:v>
                </c:pt>
                <c:pt idx="7">
                  <c:v>2008-09</c:v>
                </c:pt>
                <c:pt idx="8">
                  <c:v>2009-10</c:v>
                </c:pt>
                <c:pt idx="9">
                  <c:v>2010-11</c:v>
                </c:pt>
                <c:pt idx="10">
                  <c:v>2011-12</c:v>
                </c:pt>
                <c:pt idx="11">
                  <c:v>2012-13</c:v>
                </c:pt>
                <c:pt idx="12">
                  <c:v>2013-14</c:v>
                </c:pt>
                <c:pt idx="13">
                  <c:v>2014-15</c:v>
                </c:pt>
                <c:pt idx="14">
                  <c:v>2015-16</c:v>
                </c:pt>
                <c:pt idx="15">
                  <c:v>2016-17</c:v>
                </c:pt>
                <c:pt idx="16">
                  <c:v>2017-18</c:v>
                </c:pt>
              </c:strCache>
            </c:strRef>
          </c:cat>
          <c:val>
            <c:numRef>
              <c:f>'Student Debt - Average'!$F$150:$Y$150</c:f>
              <c:numCache>
                <c:formatCode>_("$"* #,##0_);_("$"* \(#,##0\);_("$"* "-"??_);_(@_)</c:formatCode>
                <c:ptCount val="17"/>
                <c:pt idx="0">
                  <c:v>16576.5</c:v>
                </c:pt>
                <c:pt idx="1">
                  <c:v>16922</c:v>
                </c:pt>
                <c:pt idx="2">
                  <c:v>18606</c:v>
                </c:pt>
                <c:pt idx="3">
                  <c:v>19125</c:v>
                </c:pt>
                <c:pt idx="4">
                  <c:v>20530</c:v>
                </c:pt>
                <c:pt idx="5">
                  <c:v>22707.5</c:v>
                </c:pt>
                <c:pt idx="6">
                  <c:v>23858</c:v>
                </c:pt>
                <c:pt idx="7">
                  <c:v>26113.5</c:v>
                </c:pt>
                <c:pt idx="8">
                  <c:v>27998</c:v>
                </c:pt>
                <c:pt idx="9">
                  <c:v>27222.5</c:v>
                </c:pt>
                <c:pt idx="10">
                  <c:v>28003</c:v>
                </c:pt>
                <c:pt idx="11">
                  <c:v>28566</c:v>
                </c:pt>
                <c:pt idx="12">
                  <c:v>28052</c:v>
                </c:pt>
                <c:pt idx="13">
                  <c:v>29886</c:v>
                </c:pt>
                <c:pt idx="14">
                  <c:v>29576</c:v>
                </c:pt>
                <c:pt idx="15">
                  <c:v>29703</c:v>
                </c:pt>
                <c:pt idx="16">
                  <c:v>29457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BDAE-484E-86FA-0F3F1F435B61}"/>
            </c:ext>
          </c:extLst>
        </c:ser>
        <c:ser>
          <c:idx val="5"/>
          <c:order val="3"/>
          <c:tx>
            <c:strRef>
              <c:f>'Student Debt - Average'!$E$151</c:f>
              <c:strCache>
                <c:ptCount val="1"/>
                <c:pt idx="0">
                  <c:v> Third Quartile </c:v>
                </c:pt>
              </c:strCache>
            </c:strRef>
          </c:tx>
          <c:spPr>
            <a:ln w="50800"/>
          </c:spPr>
          <c:marker>
            <c:symbol val="none"/>
          </c:marker>
          <c:dLbls>
            <c:dLbl>
              <c:idx val="0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DAE-484E-86FA-0F3F1F435B61}"/>
                </c:ext>
              </c:extLst>
            </c:dLbl>
            <c:dLbl>
              <c:idx val="16"/>
              <c:layout>
                <c:manualLayout>
                  <c:x val="0"/>
                  <c:y val="-1.72347752982243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DAE-484E-86FA-0F3F1F435B6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'Student Debt - Average'!$F$6:$Y$6</c:f>
              <c:strCache>
                <c:ptCount val="17"/>
                <c:pt idx="0">
                  <c:v>2001-02</c:v>
                </c:pt>
                <c:pt idx="1">
                  <c:v>2002-03</c:v>
                </c:pt>
                <c:pt idx="2">
                  <c:v>2003-04</c:v>
                </c:pt>
                <c:pt idx="3">
                  <c:v>2004-05</c:v>
                </c:pt>
                <c:pt idx="4">
                  <c:v>2005-06</c:v>
                </c:pt>
                <c:pt idx="5">
                  <c:v>2006-07</c:v>
                </c:pt>
                <c:pt idx="6">
                  <c:v>2007-08</c:v>
                </c:pt>
                <c:pt idx="7">
                  <c:v>2008-09</c:v>
                </c:pt>
                <c:pt idx="8">
                  <c:v>2009-10</c:v>
                </c:pt>
                <c:pt idx="9">
                  <c:v>2010-11</c:v>
                </c:pt>
                <c:pt idx="10">
                  <c:v>2011-12</c:v>
                </c:pt>
                <c:pt idx="11">
                  <c:v>2012-13</c:v>
                </c:pt>
                <c:pt idx="12">
                  <c:v>2013-14</c:v>
                </c:pt>
                <c:pt idx="13">
                  <c:v>2014-15</c:v>
                </c:pt>
                <c:pt idx="14">
                  <c:v>2015-16</c:v>
                </c:pt>
                <c:pt idx="15">
                  <c:v>2016-17</c:v>
                </c:pt>
                <c:pt idx="16">
                  <c:v>2017-18</c:v>
                </c:pt>
              </c:strCache>
            </c:strRef>
          </c:cat>
          <c:val>
            <c:numRef>
              <c:f>'Student Debt - Average'!$F$151:$Y$151</c:f>
              <c:numCache>
                <c:formatCode>_("$"* #,##0_);_("$"* \(#,##0\);_("$"* "-"??_);_(@_)</c:formatCode>
                <c:ptCount val="17"/>
                <c:pt idx="0">
                  <c:v>18132.25</c:v>
                </c:pt>
                <c:pt idx="1">
                  <c:v>19636</c:v>
                </c:pt>
                <c:pt idx="2">
                  <c:v>21052</c:v>
                </c:pt>
                <c:pt idx="3">
                  <c:v>22302.75</c:v>
                </c:pt>
                <c:pt idx="4">
                  <c:v>23640.25</c:v>
                </c:pt>
                <c:pt idx="5">
                  <c:v>26732.5</c:v>
                </c:pt>
                <c:pt idx="6">
                  <c:v>27985.25</c:v>
                </c:pt>
                <c:pt idx="7">
                  <c:v>29178</c:v>
                </c:pt>
                <c:pt idx="8">
                  <c:v>32266</c:v>
                </c:pt>
                <c:pt idx="9">
                  <c:v>32970</c:v>
                </c:pt>
                <c:pt idx="10">
                  <c:v>32153.5</c:v>
                </c:pt>
                <c:pt idx="11">
                  <c:v>33711</c:v>
                </c:pt>
                <c:pt idx="12">
                  <c:v>32430.5</c:v>
                </c:pt>
                <c:pt idx="13">
                  <c:v>33444</c:v>
                </c:pt>
                <c:pt idx="14">
                  <c:v>32934</c:v>
                </c:pt>
                <c:pt idx="15">
                  <c:v>33180</c:v>
                </c:pt>
                <c:pt idx="16">
                  <c:v>33076.75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BDAE-484E-86FA-0F3F1F435B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4594688"/>
        <c:axId val="194596224"/>
      </c:lineChart>
      <c:catAx>
        <c:axId val="194594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94596224"/>
        <c:crosses val="autoZero"/>
        <c:auto val="1"/>
        <c:lblAlgn val="ctr"/>
        <c:lblOffset val="100"/>
        <c:noMultiLvlLbl val="0"/>
      </c:catAx>
      <c:valAx>
        <c:axId val="194596224"/>
        <c:scaling>
          <c:orientation val="minMax"/>
          <c:max val="35000"/>
          <c:min val="10000"/>
        </c:scaling>
        <c:delete val="0"/>
        <c:axPos val="l"/>
        <c:majorGridlines/>
        <c:numFmt formatCode="_(&quot;$&quot;* #,##0_);_(&quot;$&quot;* \(#,##0\);_(&quot;$&quot;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194594688"/>
        <c:crosses val="autoZero"/>
        <c:crossBetween val="between"/>
        <c:majorUnit val="5000"/>
      </c:valAx>
    </c:plotArea>
    <c:legend>
      <c:legendPos val="b"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FY 2015 Official*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5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CF6B-41BE-88B0-6BC3ABF02EB5}"/>
              </c:ext>
            </c:extLst>
          </c:dPt>
          <c:dPt>
            <c:idx val="16"/>
            <c:invertIfNegative val="0"/>
            <c:bubble3D val="0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327-4A2C-A1D0-70EF41A80C17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327-4A2C-A1D0-70EF41A80C17}"/>
              </c:ext>
            </c:extLst>
          </c:dPt>
          <c:dPt>
            <c:idx val="31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327-4A2C-A1D0-70EF41A80C17}"/>
              </c:ext>
            </c:extLst>
          </c:dPt>
          <c:dPt>
            <c:idx val="37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327-4A2C-A1D0-70EF41A80C17}"/>
              </c:ext>
            </c:extLst>
          </c:dPt>
          <c:dPt>
            <c:idx val="46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327-4A2C-A1D0-70EF41A80C17}"/>
              </c:ext>
            </c:extLst>
          </c:dPt>
          <c:dPt>
            <c:idx val="56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9327-4A2C-A1D0-70EF41A80C17}"/>
              </c:ext>
            </c:extLst>
          </c:dPt>
          <c:cat>
            <c:strRef>
              <c:f>Sheet1!$A$2:$A$63</c:f>
              <c:strCache>
                <c:ptCount val="62"/>
                <c:pt idx="0">
                  <c:v>Wheaton Coll., IL</c:v>
                </c:pt>
                <c:pt idx="1">
                  <c:v>Westmont Coll., CA</c:v>
                </c:pt>
                <c:pt idx="2">
                  <c:v>Houghton Coll., NY</c:v>
                </c:pt>
                <c:pt idx="3">
                  <c:v>Messiah Coll., PA</c:v>
                </c:pt>
                <c:pt idx="4">
                  <c:v>Univ. of Northwestern - St Paul, MN</c:v>
                </c:pt>
                <c:pt idx="5">
                  <c:v>Seattle Pacific Univ., WA</c:v>
                </c:pt>
                <c:pt idx="6">
                  <c:v>Walla Walla Univ., WA</c:v>
                </c:pt>
                <c:pt idx="7">
                  <c:v>Corban Univ., OR</c:v>
                </c:pt>
                <c:pt idx="8">
                  <c:v>Bethel Univ., MN</c:v>
                </c:pt>
                <c:pt idx="9">
                  <c:v>George Fox Univ., OR</c:v>
                </c:pt>
                <c:pt idx="10">
                  <c:v>Gordon Coll., MA</c:v>
                </c:pt>
                <c:pt idx="11">
                  <c:v>Pepperdine Univ., CA</c:v>
                </c:pt>
                <c:pt idx="12">
                  <c:v>Calvin Coll., MI</c:v>
                </c:pt>
                <c:pt idx="13">
                  <c:v>Dordt Coll., IA</c:v>
                </c:pt>
                <c:pt idx="14">
                  <c:v>Lipscomb Univ., TN</c:v>
                </c:pt>
                <c:pt idx="15">
                  <c:v>Taylor Univ., IN</c:v>
                </c:pt>
                <c:pt idx="16">
                  <c:v>Biola Univ., CA</c:v>
                </c:pt>
                <c:pt idx="17">
                  <c:v>John Brown Univ., AR</c:v>
                </c:pt>
                <c:pt idx="18">
                  <c:v>Milligan Coll., TN</c:v>
                </c:pt>
                <c:pt idx="19">
                  <c:v>Northwest Nazarene Univ., ID</c:v>
                </c:pt>
                <c:pt idx="20">
                  <c:v>Point Loma Nazarene Univ., CA</c:v>
                </c:pt>
                <c:pt idx="21">
                  <c:v>Grace Coll., IN</c:v>
                </c:pt>
                <c:pt idx="22">
                  <c:v>Northwestern Coll., IA</c:v>
                </c:pt>
                <c:pt idx="23">
                  <c:v>Trinity Chr. Coll., IL</c:v>
                </c:pt>
                <c:pt idx="24">
                  <c:v>Anderson Univ., SC</c:v>
                </c:pt>
                <c:pt idx="25">
                  <c:v>Lincoln Chr. Univ., IL</c:v>
                </c:pt>
                <c:pt idx="26">
                  <c:v>Greenville Coll., IL</c:v>
                </c:pt>
                <c:pt idx="27">
                  <c:v>Roberts Wesleyan Coll., NY</c:v>
                </c:pt>
                <c:pt idx="28">
                  <c:v>Vanguard Univ. of S. CA, CA</c:v>
                </c:pt>
                <c:pt idx="29">
                  <c:v>Harding Univ., AR</c:v>
                </c:pt>
                <c:pt idx="30">
                  <c:v>OK Chr. Univ., OK</c:v>
                </c:pt>
                <c:pt idx="31">
                  <c:v>Northwest Univ., WA</c:v>
                </c:pt>
                <c:pt idx="32">
                  <c:v>William Jessup Univ., CA</c:v>
                </c:pt>
                <c:pt idx="33">
                  <c:v>Olivet Nazarene Univ., IL</c:v>
                </c:pt>
                <c:pt idx="34">
                  <c:v>Trevecca Nazarene Univ., TN</c:v>
                </c:pt>
                <c:pt idx="35">
                  <c:v>Huntington Univ., IN</c:v>
                </c:pt>
                <c:pt idx="36">
                  <c:v>Ouachita Baptist Univ., AR</c:v>
                </c:pt>
                <c:pt idx="37">
                  <c:v>Tabor Coll., KS</c:v>
                </c:pt>
                <c:pt idx="38">
                  <c:v>Palm Beach Atlantic Univ., FL</c:v>
                </c:pt>
                <c:pt idx="39">
                  <c:v>IN Wesleyan Univ., IN</c:v>
                </c:pt>
                <c:pt idx="40">
                  <c:v>Hope Internat. Univ., CA</c:v>
                </c:pt>
                <c:pt idx="41">
                  <c:v>Spring Arbor Univ., MI</c:v>
                </c:pt>
                <c:pt idx="42">
                  <c:v>Evangel Univ., MO</c:v>
                </c:pt>
                <c:pt idx="43">
                  <c:v>MidAmerica Nazarene Univ., KS</c:v>
                </c:pt>
                <c:pt idx="44">
                  <c:v>Fresno Pacific Univ., CA</c:v>
                </c:pt>
                <c:pt idx="45">
                  <c:v>Geneva Coll., PA</c:v>
                </c:pt>
                <c:pt idx="46">
                  <c:v>OK Baptist Univ., OK</c:v>
                </c:pt>
                <c:pt idx="47">
                  <c:v>S. Wesleyan Univ., SC</c:v>
                </c:pt>
                <c:pt idx="48">
                  <c:v>LeTourneau Univ., TX</c:v>
                </c:pt>
                <c:pt idx="49">
                  <c:v>Cornerstone Univ., MI</c:v>
                </c:pt>
                <c:pt idx="50">
                  <c:v>Asbury Univ., KY</c:v>
                </c:pt>
                <c:pt idx="51">
                  <c:v>Bluefield Coll., VA</c:v>
                </c:pt>
                <c:pt idx="52">
                  <c:v>Lee Univ., TN</c:v>
                </c:pt>
                <c:pt idx="53">
                  <c:v>Warner Pacific Coll., OR</c:v>
                </c:pt>
                <c:pt idx="54">
                  <c:v>Sterling Coll., KS</c:v>
                </c:pt>
                <c:pt idx="55">
                  <c:v>Crown Coll., MN</c:v>
                </c:pt>
                <c:pt idx="56">
                  <c:v>Nyack Coll., NY</c:v>
                </c:pt>
                <c:pt idx="57">
                  <c:v>CO Chr. Univ., CO</c:v>
                </c:pt>
                <c:pt idx="58">
                  <c:v>KY Chr. Univ., KY</c:v>
                </c:pt>
                <c:pt idx="59">
                  <c:v>Providence Chr. Coll., CA</c:v>
                </c:pt>
                <c:pt idx="60">
                  <c:v>Emmanuel Coll., GA</c:v>
                </c:pt>
                <c:pt idx="61">
                  <c:v>Campbellsville Univ., KY</c:v>
                </c:pt>
              </c:strCache>
            </c:strRef>
          </c:cat>
          <c:val>
            <c:numRef>
              <c:f>Sheet1!$B$2:$B$63</c:f>
              <c:numCache>
                <c:formatCode>General</c:formatCode>
                <c:ptCount val="62"/>
                <c:pt idx="0">
                  <c:v>1</c:v>
                </c:pt>
                <c:pt idx="1">
                  <c:v>1.3</c:v>
                </c:pt>
                <c:pt idx="2">
                  <c:v>1.7</c:v>
                </c:pt>
                <c:pt idx="3">
                  <c:v>1.7</c:v>
                </c:pt>
                <c:pt idx="4">
                  <c:v>1.8</c:v>
                </c:pt>
                <c:pt idx="5">
                  <c:v>2</c:v>
                </c:pt>
                <c:pt idx="6">
                  <c:v>2.1</c:v>
                </c:pt>
                <c:pt idx="7">
                  <c:v>2.4</c:v>
                </c:pt>
                <c:pt idx="8">
                  <c:v>2.5</c:v>
                </c:pt>
                <c:pt idx="9">
                  <c:v>2.5</c:v>
                </c:pt>
                <c:pt idx="10">
                  <c:v>2.5</c:v>
                </c:pt>
                <c:pt idx="11">
                  <c:v>2.5</c:v>
                </c:pt>
                <c:pt idx="12">
                  <c:v>2.7</c:v>
                </c:pt>
                <c:pt idx="13">
                  <c:v>2.8</c:v>
                </c:pt>
                <c:pt idx="14">
                  <c:v>2.8</c:v>
                </c:pt>
                <c:pt idx="15">
                  <c:v>2.8</c:v>
                </c:pt>
                <c:pt idx="16">
                  <c:v>2.9</c:v>
                </c:pt>
                <c:pt idx="17">
                  <c:v>3.1</c:v>
                </c:pt>
                <c:pt idx="18">
                  <c:v>3.1</c:v>
                </c:pt>
                <c:pt idx="19">
                  <c:v>3.2</c:v>
                </c:pt>
                <c:pt idx="20">
                  <c:v>3.3</c:v>
                </c:pt>
                <c:pt idx="21">
                  <c:v>3.4</c:v>
                </c:pt>
                <c:pt idx="22">
                  <c:v>3.6</c:v>
                </c:pt>
                <c:pt idx="23">
                  <c:v>3.9</c:v>
                </c:pt>
                <c:pt idx="24">
                  <c:v>4.0999999999999996</c:v>
                </c:pt>
                <c:pt idx="25">
                  <c:v>4.0999999999999996</c:v>
                </c:pt>
                <c:pt idx="26">
                  <c:v>4.2</c:v>
                </c:pt>
                <c:pt idx="27">
                  <c:v>4.3</c:v>
                </c:pt>
                <c:pt idx="28">
                  <c:v>4.3</c:v>
                </c:pt>
                <c:pt idx="29">
                  <c:v>4.4000000000000004</c:v>
                </c:pt>
                <c:pt idx="30">
                  <c:v>4.4000000000000004</c:v>
                </c:pt>
                <c:pt idx="31">
                  <c:v>4.7</c:v>
                </c:pt>
                <c:pt idx="32">
                  <c:v>4.8</c:v>
                </c:pt>
                <c:pt idx="33">
                  <c:v>4.9000000000000004</c:v>
                </c:pt>
                <c:pt idx="34">
                  <c:v>4.9000000000000004</c:v>
                </c:pt>
                <c:pt idx="35">
                  <c:v>5.0999999999999996</c:v>
                </c:pt>
                <c:pt idx="36">
                  <c:v>5.3</c:v>
                </c:pt>
                <c:pt idx="37">
                  <c:v>5.3</c:v>
                </c:pt>
                <c:pt idx="38">
                  <c:v>5.4</c:v>
                </c:pt>
                <c:pt idx="39">
                  <c:v>5.6</c:v>
                </c:pt>
                <c:pt idx="40">
                  <c:v>6</c:v>
                </c:pt>
                <c:pt idx="41">
                  <c:v>6</c:v>
                </c:pt>
                <c:pt idx="42">
                  <c:v>6.1</c:v>
                </c:pt>
                <c:pt idx="43">
                  <c:v>6.3</c:v>
                </c:pt>
                <c:pt idx="44">
                  <c:v>6.5</c:v>
                </c:pt>
                <c:pt idx="45">
                  <c:v>6.5</c:v>
                </c:pt>
                <c:pt idx="46">
                  <c:v>6.7</c:v>
                </c:pt>
                <c:pt idx="47">
                  <c:v>6.8</c:v>
                </c:pt>
                <c:pt idx="48">
                  <c:v>6.9</c:v>
                </c:pt>
                <c:pt idx="49">
                  <c:v>7.4</c:v>
                </c:pt>
                <c:pt idx="50">
                  <c:v>7.5</c:v>
                </c:pt>
                <c:pt idx="51">
                  <c:v>8.1</c:v>
                </c:pt>
                <c:pt idx="52">
                  <c:v>8.1999999999999993</c:v>
                </c:pt>
                <c:pt idx="53">
                  <c:v>8.4</c:v>
                </c:pt>
                <c:pt idx="54">
                  <c:v>8.5</c:v>
                </c:pt>
                <c:pt idx="55">
                  <c:v>9.3000000000000007</c:v>
                </c:pt>
                <c:pt idx="56">
                  <c:v>9.6</c:v>
                </c:pt>
                <c:pt idx="57">
                  <c:v>10</c:v>
                </c:pt>
                <c:pt idx="58">
                  <c:v>11.2</c:v>
                </c:pt>
                <c:pt idx="59">
                  <c:v>13.2</c:v>
                </c:pt>
                <c:pt idx="60">
                  <c:v>13.8</c:v>
                </c:pt>
                <c:pt idx="61">
                  <c:v>15.9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327-4A2C-A1D0-70EF41A80C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61570688"/>
        <c:axId val="561571248"/>
      </c:barChart>
      <c:catAx>
        <c:axId val="561570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1571248"/>
        <c:crosses val="autoZero"/>
        <c:auto val="1"/>
        <c:lblAlgn val="ctr"/>
        <c:lblOffset val="100"/>
        <c:noMultiLvlLbl val="0"/>
      </c:catAx>
      <c:valAx>
        <c:axId val="561571248"/>
        <c:scaling>
          <c:orientation val="minMax"/>
          <c:max val="1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1570688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2400" b="1" i="0" baseline="0" dirty="0">
                <a:effectLst/>
              </a:rPr>
              <a:t>CCCU Median Net Price Per Student and Wealth Index</a:t>
            </a:r>
            <a:endParaRPr lang="en-US" sz="2400" dirty="0">
              <a:effectLst/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8.6859033245844264E-2"/>
          <c:y val="8.3646653690466422E-2"/>
          <c:w val="0.89786318897637796"/>
          <c:h val="0.7957226314854221"/>
        </c:manualLayout>
      </c:layout>
      <c:lineChart>
        <c:grouping val="standard"/>
        <c:varyColors val="0"/>
        <c:ser>
          <c:idx val="0"/>
          <c:order val="0"/>
          <c:tx>
            <c:strRef>
              <c:f>'Bethel Net Price'!$E$8</c:f>
              <c:strCache>
                <c:ptCount val="1"/>
                <c:pt idx="0">
                  <c:v>Median Net Price</c:v>
                </c:pt>
              </c:strCache>
            </c:strRef>
          </c:tx>
          <c:spPr>
            <a:ln w="57150">
              <a:solidFill>
                <a:srgbClr val="92D050"/>
              </a:solidFill>
              <a:prstDash val="sysDash"/>
            </a:ln>
          </c:spPr>
          <c:marker>
            <c:symbol val="diamond"/>
            <c:size val="5"/>
            <c:spPr>
              <a:solidFill>
                <a:srgbClr val="FF0000"/>
              </a:solidFill>
              <a:ln w="57150">
                <a:solidFill>
                  <a:srgbClr val="92D050"/>
                </a:solidFill>
                <a:prstDash val="sysDash"/>
              </a:ln>
            </c:spPr>
          </c:marker>
          <c:dLbls>
            <c:dLbl>
              <c:idx val="0"/>
              <c:layout>
                <c:manualLayout>
                  <c:x val="-5.1305218612171327E-2"/>
                  <c:y val="2.62517271919238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5A6-48D5-A93F-ED81342B70F7}"/>
                </c:ext>
              </c:extLst>
            </c:dLbl>
            <c:dLbl>
              <c:idx val="9"/>
              <c:layout>
                <c:manualLayout>
                  <c:x val="0"/>
                  <c:y val="-1.21161817808879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5A6-48D5-A93F-ED81342B70F7}"/>
                </c:ext>
              </c:extLst>
            </c:dLbl>
            <c:dLbl>
              <c:idx val="1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5A6-48D5-A93F-ED81342B70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'Bethel Net Price'!$F$6:$Y$6</c:f>
              <c:strCache>
                <c:ptCount val="10"/>
                <c:pt idx="0">
                  <c:v>2008-09</c:v>
                </c:pt>
                <c:pt idx="1">
                  <c:v>2009-10</c:v>
                </c:pt>
                <c:pt idx="2">
                  <c:v>2010-11</c:v>
                </c:pt>
                <c:pt idx="3">
                  <c:v>2011-12</c:v>
                </c:pt>
                <c:pt idx="4">
                  <c:v>2012-13</c:v>
                </c:pt>
                <c:pt idx="5">
                  <c:v>2013-14</c:v>
                </c:pt>
                <c:pt idx="6">
                  <c:v>2014-15</c:v>
                </c:pt>
                <c:pt idx="7">
                  <c:v>2015-16</c:v>
                </c:pt>
                <c:pt idx="8">
                  <c:v>2016-17</c:v>
                </c:pt>
                <c:pt idx="9">
                  <c:v>2017-18</c:v>
                </c:pt>
              </c:strCache>
            </c:strRef>
          </c:cat>
          <c:val>
            <c:numRef>
              <c:f>'Bethel Net Price'!$F$8:$Y$8</c:f>
              <c:numCache>
                <c:formatCode>_("$"* #,##0_);_("$"* \(#,##0\);_("$"* "-"??_);_(@_)</c:formatCode>
                <c:ptCount val="10"/>
                <c:pt idx="0">
                  <c:v>17043.983367983368</c:v>
                </c:pt>
                <c:pt idx="1">
                  <c:v>17409.54706355591</c:v>
                </c:pt>
                <c:pt idx="2">
                  <c:v>17495.523350165051</c:v>
                </c:pt>
                <c:pt idx="3">
                  <c:v>18724.551282051281</c:v>
                </c:pt>
                <c:pt idx="4">
                  <c:v>19169.888390980734</c:v>
                </c:pt>
                <c:pt idx="5">
                  <c:v>19718.014310248545</c:v>
                </c:pt>
                <c:pt idx="6">
                  <c:v>19993.388480392157</c:v>
                </c:pt>
                <c:pt idx="7">
                  <c:v>20589.923954372622</c:v>
                </c:pt>
                <c:pt idx="8">
                  <c:v>20935.736875800256</c:v>
                </c:pt>
                <c:pt idx="9">
                  <c:v>21173.894314868805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5A6-48D5-A93F-ED81342B70F7}"/>
            </c:ext>
          </c:extLst>
        </c:ser>
        <c:ser>
          <c:idx val="121"/>
          <c:order val="1"/>
          <c:tx>
            <c:strRef>
              <c:f>'Bethel Net Price'!$E$9</c:f>
              <c:strCache>
                <c:ptCount val="1"/>
                <c:pt idx="0">
                  <c:v>Median Wealth Index</c:v>
                </c:pt>
              </c:strCache>
            </c:strRef>
          </c:tx>
          <c:spPr>
            <a:ln w="57150">
              <a:solidFill>
                <a:srgbClr val="92D05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4.8373491834332968E-2"/>
                  <c:y val="2.22129999316278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5A6-48D5-A93F-ED81342B70F7}"/>
                </c:ext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5A6-48D5-A93F-ED81342B70F7}"/>
                </c:ext>
              </c:extLst>
            </c:dLbl>
            <c:dLbl>
              <c:idx val="1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5A6-48D5-A93F-ED81342B70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'Bethel Net Price'!$F$6:$Y$6</c:f>
              <c:strCache>
                <c:ptCount val="10"/>
                <c:pt idx="0">
                  <c:v>2008-09</c:v>
                </c:pt>
                <c:pt idx="1">
                  <c:v>2009-10</c:v>
                </c:pt>
                <c:pt idx="2">
                  <c:v>2010-11</c:v>
                </c:pt>
                <c:pt idx="3">
                  <c:v>2011-12</c:v>
                </c:pt>
                <c:pt idx="4">
                  <c:v>2012-13</c:v>
                </c:pt>
                <c:pt idx="5">
                  <c:v>2013-14</c:v>
                </c:pt>
                <c:pt idx="6">
                  <c:v>2014-15</c:v>
                </c:pt>
                <c:pt idx="7">
                  <c:v>2015-16</c:v>
                </c:pt>
                <c:pt idx="8">
                  <c:v>2016-17</c:v>
                </c:pt>
                <c:pt idx="9">
                  <c:v>2017-18</c:v>
                </c:pt>
              </c:strCache>
            </c:strRef>
          </c:cat>
          <c:val>
            <c:numRef>
              <c:f>'Bethel Net Price'!$F$9:$Y$9</c:f>
              <c:numCache>
                <c:formatCode>_("$"* #,##0_);_("$"* \(#,##0\);_("$"* "-"??_);_(@_)</c:formatCode>
                <c:ptCount val="10"/>
                <c:pt idx="0">
                  <c:v>15195</c:v>
                </c:pt>
                <c:pt idx="1">
                  <c:v>14364.729883603239</c:v>
                </c:pt>
                <c:pt idx="2">
                  <c:v>14513.145958986732</c:v>
                </c:pt>
                <c:pt idx="3">
                  <c:v>14326.6103626943</c:v>
                </c:pt>
                <c:pt idx="4">
                  <c:v>14044.159292035398</c:v>
                </c:pt>
                <c:pt idx="5">
                  <c:v>14585.052953890136</c:v>
                </c:pt>
                <c:pt idx="6">
                  <c:v>14765.893414943013</c:v>
                </c:pt>
                <c:pt idx="7">
                  <c:v>15953.5554442722</c:v>
                </c:pt>
                <c:pt idx="8">
                  <c:v>17259.455818965518</c:v>
                </c:pt>
                <c:pt idx="9">
                  <c:v>17455.602272727272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C5A6-48D5-A93F-ED81342B70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9843328"/>
        <c:axId val="189844864"/>
      </c:lineChart>
      <c:catAx>
        <c:axId val="1898433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89844864"/>
        <c:crosses val="autoZero"/>
        <c:auto val="1"/>
        <c:lblAlgn val="ctr"/>
        <c:lblOffset val="100"/>
        <c:noMultiLvlLbl val="0"/>
      </c:catAx>
      <c:valAx>
        <c:axId val="189844864"/>
        <c:scaling>
          <c:orientation val="minMax"/>
        </c:scaling>
        <c:delete val="0"/>
        <c:axPos val="l"/>
        <c:majorGridlines/>
        <c:numFmt formatCode="_(&quot;$&quot;* #,##0_);_(&quot;$&quot;* \(#,##0\);_(&quot;$&quot;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89843328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2400" dirty="0"/>
              <a:t>CCCU Median Net Price Per Student, Wealth Index</a:t>
            </a:r>
          </a:p>
          <a:p>
            <a:pPr>
              <a:defRPr/>
            </a:pPr>
            <a:r>
              <a:rPr lang="en-US" sz="2400" dirty="0"/>
              <a:t> and TFRB</a:t>
            </a: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8.6859033245844264E-2"/>
          <c:y val="7.0551300616031529E-2"/>
          <c:w val="0.89786318897637796"/>
          <c:h val="0.80881798455985698"/>
        </c:manualLayout>
      </c:layout>
      <c:lineChart>
        <c:grouping val="standard"/>
        <c:varyColors val="0"/>
        <c:ser>
          <c:idx val="0"/>
          <c:order val="0"/>
          <c:tx>
            <c:strRef>
              <c:f>'Bethel Net Price'!$E$8</c:f>
              <c:strCache>
                <c:ptCount val="1"/>
                <c:pt idx="0">
                  <c:v>Median Net Price</c:v>
                </c:pt>
              </c:strCache>
            </c:strRef>
          </c:tx>
          <c:spPr>
            <a:ln w="57150">
              <a:solidFill>
                <a:srgbClr val="92D050"/>
              </a:solidFill>
              <a:prstDash val="sysDash"/>
            </a:ln>
          </c:spPr>
          <c:marker>
            <c:symbol val="diamond"/>
            <c:size val="5"/>
            <c:spPr>
              <a:solidFill>
                <a:srgbClr val="FF0000"/>
              </a:solidFill>
              <a:ln w="57150">
                <a:solidFill>
                  <a:srgbClr val="92D050"/>
                </a:solidFill>
                <a:prstDash val="sysDash"/>
              </a:ln>
            </c:spPr>
          </c:marker>
          <c:dLbls>
            <c:dLbl>
              <c:idx val="0"/>
              <c:layout>
                <c:manualLayout>
                  <c:x val="-5.1305218612171327E-2"/>
                  <c:y val="2.62517271919238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2F2-4962-809C-6D41516288C9}"/>
                </c:ext>
              </c:extLst>
            </c:dLbl>
            <c:dLbl>
              <c:idx val="9"/>
              <c:layout>
                <c:manualLayout>
                  <c:x val="0"/>
                  <c:y val="-1.21161817808879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2F2-4962-809C-6D41516288C9}"/>
                </c:ext>
              </c:extLst>
            </c:dLbl>
            <c:dLbl>
              <c:idx val="1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2F2-4962-809C-6D41516288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'Bethel Net Price'!$F$6:$Y$6</c:f>
              <c:strCache>
                <c:ptCount val="10"/>
                <c:pt idx="0">
                  <c:v>2008-09</c:v>
                </c:pt>
                <c:pt idx="1">
                  <c:v>2009-10</c:v>
                </c:pt>
                <c:pt idx="2">
                  <c:v>2010-11</c:v>
                </c:pt>
                <c:pt idx="3">
                  <c:v>2011-12</c:v>
                </c:pt>
                <c:pt idx="4">
                  <c:v>2012-13</c:v>
                </c:pt>
                <c:pt idx="5">
                  <c:v>2013-14</c:v>
                </c:pt>
                <c:pt idx="6">
                  <c:v>2014-15</c:v>
                </c:pt>
                <c:pt idx="7">
                  <c:v>2015-16</c:v>
                </c:pt>
                <c:pt idx="8">
                  <c:v>2016-17</c:v>
                </c:pt>
                <c:pt idx="9">
                  <c:v>2017-18</c:v>
                </c:pt>
              </c:strCache>
            </c:strRef>
          </c:cat>
          <c:val>
            <c:numRef>
              <c:f>'Bethel Net Price'!$F$8:$Y$8</c:f>
              <c:numCache>
                <c:formatCode>_("$"* #,##0_);_("$"* \(#,##0\);_("$"* "-"??_);_(@_)</c:formatCode>
                <c:ptCount val="10"/>
                <c:pt idx="0">
                  <c:v>17043.983367983368</c:v>
                </c:pt>
                <c:pt idx="1">
                  <c:v>17409.54706355591</c:v>
                </c:pt>
                <c:pt idx="2">
                  <c:v>17495.523350165051</c:v>
                </c:pt>
                <c:pt idx="3">
                  <c:v>18724.551282051281</c:v>
                </c:pt>
                <c:pt idx="4">
                  <c:v>19169.888390980734</c:v>
                </c:pt>
                <c:pt idx="5">
                  <c:v>19718.014310248545</c:v>
                </c:pt>
                <c:pt idx="6">
                  <c:v>19993.388480392157</c:v>
                </c:pt>
                <c:pt idx="7">
                  <c:v>20589.923954372622</c:v>
                </c:pt>
                <c:pt idx="8">
                  <c:v>20935.736875800256</c:v>
                </c:pt>
                <c:pt idx="9">
                  <c:v>21173.894314868805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2F2-4962-809C-6D41516288C9}"/>
            </c:ext>
          </c:extLst>
        </c:ser>
        <c:ser>
          <c:idx val="121"/>
          <c:order val="1"/>
          <c:tx>
            <c:strRef>
              <c:f>'Bethel Net Price'!$E$9</c:f>
              <c:strCache>
                <c:ptCount val="1"/>
                <c:pt idx="0">
                  <c:v>Median Wealth Index</c:v>
                </c:pt>
              </c:strCache>
            </c:strRef>
          </c:tx>
          <c:spPr>
            <a:ln w="57150">
              <a:solidFill>
                <a:srgbClr val="92D05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4.8373491834332968E-2"/>
                  <c:y val="2.22129999316278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2F2-4962-809C-6D41516288C9}"/>
                </c:ext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2F2-4962-809C-6D41516288C9}"/>
                </c:ext>
              </c:extLst>
            </c:dLbl>
            <c:dLbl>
              <c:idx val="1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2F2-4962-809C-6D41516288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'Bethel Net Price'!$F$6:$Y$6</c:f>
              <c:strCache>
                <c:ptCount val="10"/>
                <c:pt idx="0">
                  <c:v>2008-09</c:v>
                </c:pt>
                <c:pt idx="1">
                  <c:v>2009-10</c:v>
                </c:pt>
                <c:pt idx="2">
                  <c:v>2010-11</c:v>
                </c:pt>
                <c:pt idx="3">
                  <c:v>2011-12</c:v>
                </c:pt>
                <c:pt idx="4">
                  <c:v>2012-13</c:v>
                </c:pt>
                <c:pt idx="5">
                  <c:v>2013-14</c:v>
                </c:pt>
                <c:pt idx="6">
                  <c:v>2014-15</c:v>
                </c:pt>
                <c:pt idx="7">
                  <c:v>2015-16</c:v>
                </c:pt>
                <c:pt idx="8">
                  <c:v>2016-17</c:v>
                </c:pt>
                <c:pt idx="9">
                  <c:v>2017-18</c:v>
                </c:pt>
              </c:strCache>
            </c:strRef>
          </c:cat>
          <c:val>
            <c:numRef>
              <c:f>'Bethel Net Price'!$F$9:$Y$9</c:f>
              <c:numCache>
                <c:formatCode>_("$"* #,##0_);_("$"* \(#,##0\);_("$"* "-"??_);_(@_)</c:formatCode>
                <c:ptCount val="10"/>
                <c:pt idx="0">
                  <c:v>15195</c:v>
                </c:pt>
                <c:pt idx="1">
                  <c:v>14364.729883603239</c:v>
                </c:pt>
                <c:pt idx="2">
                  <c:v>14513.145958986732</c:v>
                </c:pt>
                <c:pt idx="3">
                  <c:v>14326.6103626943</c:v>
                </c:pt>
                <c:pt idx="4">
                  <c:v>14044.159292035398</c:v>
                </c:pt>
                <c:pt idx="5">
                  <c:v>14585.052953890136</c:v>
                </c:pt>
                <c:pt idx="6">
                  <c:v>14765.893414943013</c:v>
                </c:pt>
                <c:pt idx="7">
                  <c:v>15953.5554442722</c:v>
                </c:pt>
                <c:pt idx="8">
                  <c:v>17259.455818965518</c:v>
                </c:pt>
                <c:pt idx="9">
                  <c:v>17455.602272727272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92F2-4962-809C-6D41516288C9}"/>
            </c:ext>
          </c:extLst>
        </c:ser>
        <c:ser>
          <c:idx val="1"/>
          <c:order val="2"/>
          <c:tx>
            <c:strRef>
              <c:f>'Bethel Net Price'!$E$14</c:f>
              <c:strCache>
                <c:ptCount val="1"/>
                <c:pt idx="0">
                  <c:v>CCCU Median TFRB</c:v>
                </c:pt>
              </c:strCache>
            </c:strRef>
          </c:tx>
          <c:spPr>
            <a:ln>
              <a:solidFill>
                <a:schemeClr val="accent3">
                  <a:lumMod val="50000"/>
                </a:schemeClr>
              </a:solidFill>
            </a:ln>
          </c:spPr>
          <c:marker>
            <c:spPr>
              <a:solidFill>
                <a:schemeClr val="accent3">
                  <a:lumMod val="5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2F2-4962-809C-6D41516288C9}"/>
                </c:ext>
              </c:extLst>
            </c:dLbl>
            <c:dLbl>
              <c:idx val="9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2F2-4962-809C-6D41516288C9}"/>
                </c:ext>
              </c:extLst>
            </c:dLbl>
            <c:dLbl>
              <c:idx val="15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2F2-4962-809C-6D41516288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/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'Bethel Net Price'!$F$14:$Y$14</c:f>
              <c:numCache>
                <c:formatCode>_("$"* #,##0_);_("$"* \(#,##0\);_("$"* "-"??_);_(@_)</c:formatCode>
                <c:ptCount val="10"/>
                <c:pt idx="0">
                  <c:v>27000</c:v>
                </c:pt>
                <c:pt idx="1">
                  <c:v>27813</c:v>
                </c:pt>
                <c:pt idx="2">
                  <c:v>29110</c:v>
                </c:pt>
                <c:pt idx="3">
                  <c:v>30262</c:v>
                </c:pt>
                <c:pt idx="4">
                  <c:v>31389</c:v>
                </c:pt>
                <c:pt idx="5">
                  <c:v>32195</c:v>
                </c:pt>
                <c:pt idx="6">
                  <c:v>33740</c:v>
                </c:pt>
                <c:pt idx="7">
                  <c:v>34660</c:v>
                </c:pt>
                <c:pt idx="8">
                  <c:v>35560</c:v>
                </c:pt>
                <c:pt idx="9">
                  <c:v>37390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92F2-4962-809C-6D41516288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9843328"/>
        <c:axId val="189844864"/>
      </c:lineChart>
      <c:catAx>
        <c:axId val="1898433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89844864"/>
        <c:crosses val="autoZero"/>
        <c:auto val="1"/>
        <c:lblAlgn val="ctr"/>
        <c:lblOffset val="100"/>
        <c:noMultiLvlLbl val="0"/>
      </c:catAx>
      <c:valAx>
        <c:axId val="189844864"/>
        <c:scaling>
          <c:orientation val="minMax"/>
        </c:scaling>
        <c:delete val="0"/>
        <c:axPos val="l"/>
        <c:majorGridlines/>
        <c:numFmt formatCode="_(&quot;$&quot;* #,##0_);_(&quot;$&quot;* \(#,##0\);_(&quot;$&quot;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89843328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3200" dirty="0"/>
              <a:t>Graduate Enrollment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3"/>
          <c:order val="0"/>
          <c:tx>
            <c:strRef>
              <c:f>'Grad Enrollment'!$F$150</c:f>
              <c:strCache>
                <c:ptCount val="1"/>
                <c:pt idx="0">
                  <c:v> First Quartile 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3.5181643123552785E-2"/>
                  <c:y val="2.02020202020202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224-4624-82F3-1BF0C866966F}"/>
                </c:ext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224-4624-82F3-1BF0C866966F}"/>
                </c:ext>
              </c:extLst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224-4624-82F3-1BF0C86696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7030A0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'Grad Enrollment'!$G$146:$Z$146</c:f>
              <c:strCache>
                <c:ptCount val="10"/>
                <c:pt idx="0">
                  <c:v>2008-09</c:v>
                </c:pt>
                <c:pt idx="1">
                  <c:v>2009-10</c:v>
                </c:pt>
                <c:pt idx="2">
                  <c:v>2010-11</c:v>
                </c:pt>
                <c:pt idx="3">
                  <c:v>2011-12</c:v>
                </c:pt>
                <c:pt idx="4">
                  <c:v>2012-13</c:v>
                </c:pt>
                <c:pt idx="5">
                  <c:v>2013-14</c:v>
                </c:pt>
                <c:pt idx="6">
                  <c:v>2014-15</c:v>
                </c:pt>
                <c:pt idx="7">
                  <c:v>2015-16</c:v>
                </c:pt>
                <c:pt idx="8">
                  <c:v>2016-17</c:v>
                </c:pt>
                <c:pt idx="9">
                  <c:v>2017-18</c:v>
                </c:pt>
              </c:strCache>
            </c:strRef>
          </c:cat>
          <c:val>
            <c:numRef>
              <c:f>'Grad Enrollment'!$G$150:$Z$150</c:f>
              <c:numCache>
                <c:formatCode>#,##0</c:formatCode>
                <c:ptCount val="10"/>
                <c:pt idx="0">
                  <c:v>176.5</c:v>
                </c:pt>
                <c:pt idx="1">
                  <c:v>193</c:v>
                </c:pt>
                <c:pt idx="2">
                  <c:v>193.5</c:v>
                </c:pt>
                <c:pt idx="3">
                  <c:v>203</c:v>
                </c:pt>
                <c:pt idx="4">
                  <c:v>202</c:v>
                </c:pt>
                <c:pt idx="5">
                  <c:v>271.5</c:v>
                </c:pt>
                <c:pt idx="6">
                  <c:v>261</c:v>
                </c:pt>
                <c:pt idx="7">
                  <c:v>220.25</c:v>
                </c:pt>
                <c:pt idx="8">
                  <c:v>288</c:v>
                </c:pt>
                <c:pt idx="9">
                  <c:v>198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224-4624-82F3-1BF0C866966F}"/>
            </c:ext>
          </c:extLst>
        </c:ser>
        <c:ser>
          <c:idx val="4"/>
          <c:order val="1"/>
          <c:tx>
            <c:strRef>
              <c:f>'Grad Enrollment'!$F$151</c:f>
              <c:strCache>
                <c:ptCount val="1"/>
                <c:pt idx="0">
                  <c:v> Second Quartile (median) 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4.397705390444097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224-4624-82F3-1BF0C866966F}"/>
                </c:ext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224-4624-82F3-1BF0C866966F}"/>
                </c:ext>
              </c:extLst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224-4624-82F3-1BF0C86696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'Grad Enrollment'!$G$146:$Z$146</c:f>
              <c:strCache>
                <c:ptCount val="10"/>
                <c:pt idx="0">
                  <c:v>2008-09</c:v>
                </c:pt>
                <c:pt idx="1">
                  <c:v>2009-10</c:v>
                </c:pt>
                <c:pt idx="2">
                  <c:v>2010-11</c:v>
                </c:pt>
                <c:pt idx="3">
                  <c:v>2011-12</c:v>
                </c:pt>
                <c:pt idx="4">
                  <c:v>2012-13</c:v>
                </c:pt>
                <c:pt idx="5">
                  <c:v>2013-14</c:v>
                </c:pt>
                <c:pt idx="6">
                  <c:v>2014-15</c:v>
                </c:pt>
                <c:pt idx="7">
                  <c:v>2015-16</c:v>
                </c:pt>
                <c:pt idx="8">
                  <c:v>2016-17</c:v>
                </c:pt>
                <c:pt idx="9">
                  <c:v>2017-18</c:v>
                </c:pt>
              </c:strCache>
            </c:strRef>
          </c:cat>
          <c:val>
            <c:numRef>
              <c:f>'Grad Enrollment'!$G$151:$Z$151</c:f>
              <c:numCache>
                <c:formatCode>#,##0</c:formatCode>
                <c:ptCount val="10"/>
                <c:pt idx="0">
                  <c:v>338</c:v>
                </c:pt>
                <c:pt idx="1">
                  <c:v>327</c:v>
                </c:pt>
                <c:pt idx="2">
                  <c:v>459</c:v>
                </c:pt>
                <c:pt idx="3">
                  <c:v>420.5</c:v>
                </c:pt>
                <c:pt idx="4">
                  <c:v>486</c:v>
                </c:pt>
                <c:pt idx="5">
                  <c:v>490</c:v>
                </c:pt>
                <c:pt idx="6">
                  <c:v>534</c:v>
                </c:pt>
                <c:pt idx="7">
                  <c:v>618.5</c:v>
                </c:pt>
                <c:pt idx="8">
                  <c:v>437</c:v>
                </c:pt>
                <c:pt idx="9">
                  <c:v>441.5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D224-4624-82F3-1BF0C866966F}"/>
            </c:ext>
          </c:extLst>
        </c:ser>
        <c:ser>
          <c:idx val="1"/>
          <c:order val="2"/>
          <c:tx>
            <c:strRef>
              <c:f>'Grad Enrollment'!$F$148</c:f>
              <c:strCache>
                <c:ptCount val="1"/>
                <c:pt idx="0">
                  <c:v> Average (mean) </c:v>
                </c:pt>
              </c:strCache>
            </c:strRef>
          </c:tx>
          <c:spPr>
            <a:ln>
              <a:solidFill>
                <a:srgbClr val="FF0066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4.1045250310811583E-2"/>
                  <c:y val="-1.81818181818181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224-4624-82F3-1BF0C866966F}"/>
                </c:ext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224-4624-82F3-1BF0C866966F}"/>
                </c:ext>
              </c:extLst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224-4624-82F3-1BF0C86696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F0066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'Grad Enrollment'!$G$146:$Z$146</c:f>
              <c:strCache>
                <c:ptCount val="10"/>
                <c:pt idx="0">
                  <c:v>2008-09</c:v>
                </c:pt>
                <c:pt idx="1">
                  <c:v>2009-10</c:v>
                </c:pt>
                <c:pt idx="2">
                  <c:v>2010-11</c:v>
                </c:pt>
                <c:pt idx="3">
                  <c:v>2011-12</c:v>
                </c:pt>
                <c:pt idx="4">
                  <c:v>2012-13</c:v>
                </c:pt>
                <c:pt idx="5">
                  <c:v>2013-14</c:v>
                </c:pt>
                <c:pt idx="6">
                  <c:v>2014-15</c:v>
                </c:pt>
                <c:pt idx="7">
                  <c:v>2015-16</c:v>
                </c:pt>
                <c:pt idx="8">
                  <c:v>2016-17</c:v>
                </c:pt>
                <c:pt idx="9">
                  <c:v>2017-18</c:v>
                </c:pt>
              </c:strCache>
            </c:strRef>
          </c:cat>
          <c:val>
            <c:numRef>
              <c:f>'Grad Enrollment'!$G$148:$Z$148</c:f>
              <c:numCache>
                <c:formatCode>#,##0</c:formatCode>
                <c:ptCount val="10"/>
                <c:pt idx="0">
                  <c:v>801.63636363636363</c:v>
                </c:pt>
                <c:pt idx="1">
                  <c:v>889.67796610169489</c:v>
                </c:pt>
                <c:pt idx="2">
                  <c:v>904.97014925373139</c:v>
                </c:pt>
                <c:pt idx="3">
                  <c:v>874.36111111111109</c:v>
                </c:pt>
                <c:pt idx="4">
                  <c:v>842.13333333333333</c:v>
                </c:pt>
                <c:pt idx="5">
                  <c:v>870.23943661971828</c:v>
                </c:pt>
                <c:pt idx="6">
                  <c:v>933</c:v>
                </c:pt>
                <c:pt idx="7">
                  <c:v>844.40740740740739</c:v>
                </c:pt>
                <c:pt idx="8">
                  <c:v>885.78181818181815</c:v>
                </c:pt>
                <c:pt idx="9">
                  <c:v>1073.3387096774193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D224-4624-82F3-1BF0C866966F}"/>
            </c:ext>
          </c:extLst>
        </c:ser>
        <c:ser>
          <c:idx val="5"/>
          <c:order val="3"/>
          <c:tx>
            <c:strRef>
              <c:f>'Grad Enrollment'!$F$152</c:f>
              <c:strCache>
                <c:ptCount val="1"/>
                <c:pt idx="0">
                  <c:v> Third Quartile </c:v>
                </c:pt>
              </c:strCache>
            </c:strRef>
          </c:tx>
          <c:spPr>
            <a:ln>
              <a:solidFill>
                <a:srgbClr val="CC99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4.2511152107626279E-2"/>
                  <c:y val="-3.703660918696725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224-4624-82F3-1BF0C866966F}"/>
                </c:ext>
              </c:extLst>
            </c:dLbl>
            <c:dLbl>
              <c:idx val="9"/>
              <c:layout>
                <c:manualLayout>
                  <c:x val="0"/>
                  <c:y val="-1.21028744326777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224-4624-82F3-1BF0C866966F}"/>
                </c:ext>
              </c:extLst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D224-4624-82F3-1BF0C86696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CC9900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'Grad Enrollment'!$G$146:$Z$146</c:f>
              <c:strCache>
                <c:ptCount val="10"/>
                <c:pt idx="0">
                  <c:v>2008-09</c:v>
                </c:pt>
                <c:pt idx="1">
                  <c:v>2009-10</c:v>
                </c:pt>
                <c:pt idx="2">
                  <c:v>2010-11</c:v>
                </c:pt>
                <c:pt idx="3">
                  <c:v>2011-12</c:v>
                </c:pt>
                <c:pt idx="4">
                  <c:v>2012-13</c:v>
                </c:pt>
                <c:pt idx="5">
                  <c:v>2013-14</c:v>
                </c:pt>
                <c:pt idx="6">
                  <c:v>2014-15</c:v>
                </c:pt>
                <c:pt idx="7">
                  <c:v>2015-16</c:v>
                </c:pt>
                <c:pt idx="8">
                  <c:v>2016-17</c:v>
                </c:pt>
                <c:pt idx="9">
                  <c:v>2017-18</c:v>
                </c:pt>
              </c:strCache>
            </c:strRef>
          </c:cat>
          <c:val>
            <c:numRef>
              <c:f>'Grad Enrollment'!$G$152:$Z$152</c:f>
              <c:numCache>
                <c:formatCode>#,##0</c:formatCode>
                <c:ptCount val="10"/>
                <c:pt idx="0">
                  <c:v>969</c:v>
                </c:pt>
                <c:pt idx="1">
                  <c:v>1125</c:v>
                </c:pt>
                <c:pt idx="2">
                  <c:v>982.5</c:v>
                </c:pt>
                <c:pt idx="3">
                  <c:v>947.25</c:v>
                </c:pt>
                <c:pt idx="4">
                  <c:v>813.5</c:v>
                </c:pt>
                <c:pt idx="5">
                  <c:v>915.5</c:v>
                </c:pt>
                <c:pt idx="6">
                  <c:v>970</c:v>
                </c:pt>
                <c:pt idx="7">
                  <c:v>841</c:v>
                </c:pt>
                <c:pt idx="8">
                  <c:v>1109</c:v>
                </c:pt>
                <c:pt idx="9">
                  <c:v>1174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D224-4624-82F3-1BF0C86696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2377216"/>
        <c:axId val="152378752"/>
      </c:lineChart>
      <c:catAx>
        <c:axId val="152377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52378752"/>
        <c:crosses val="autoZero"/>
        <c:auto val="1"/>
        <c:lblAlgn val="ctr"/>
        <c:lblOffset val="100"/>
        <c:noMultiLvlLbl val="0"/>
      </c:catAx>
      <c:valAx>
        <c:axId val="152378752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52377216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3200" b="1" i="0" baseline="0" dirty="0"/>
              <a:t>Total Enrollment - All Respondents</a:t>
            </a:r>
            <a:endParaRPr lang="en-US" sz="3200" dirty="0"/>
          </a:p>
        </c:rich>
      </c:tx>
      <c:overlay val="0"/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'Enrolnt by Cohort static Graphs'!$D$31</c:f>
              <c:strCache>
                <c:ptCount val="1"/>
                <c:pt idx="0">
                  <c:v>Traditional Undergrad Enrollment</c:v>
                </c:pt>
              </c:strCache>
            </c:strRef>
          </c:tx>
          <c:invertIfNegative val="0"/>
          <c:dLbls>
            <c:delete val="1"/>
          </c:dLbls>
          <c:cat>
            <c:strRef>
              <c:f>'Enrolnt by Cohort static Graphs'!$E$30:$AB$30</c:f>
              <c:strCache>
                <c:ptCount val="10"/>
                <c:pt idx="0">
                  <c:v>2008-09</c:v>
                </c:pt>
                <c:pt idx="1">
                  <c:v>2009-10</c:v>
                </c:pt>
                <c:pt idx="2">
                  <c:v>2010-11</c:v>
                </c:pt>
                <c:pt idx="3">
                  <c:v>2011-12</c:v>
                </c:pt>
                <c:pt idx="4">
                  <c:v>2012-13</c:v>
                </c:pt>
                <c:pt idx="5">
                  <c:v>2013-14</c:v>
                </c:pt>
                <c:pt idx="6">
                  <c:v>2014-15</c:v>
                </c:pt>
                <c:pt idx="7">
                  <c:v>2015-16</c:v>
                </c:pt>
                <c:pt idx="8">
                  <c:v>2016-17</c:v>
                </c:pt>
                <c:pt idx="9">
                  <c:v>2017-18</c:v>
                </c:pt>
              </c:strCache>
            </c:strRef>
          </c:cat>
          <c:val>
            <c:numRef>
              <c:f>'Enrolnt by Cohort static Graphs'!$E$31:$AB$31</c:f>
              <c:numCache>
                <c:formatCode>#,##0</c:formatCode>
                <c:ptCount val="10"/>
                <c:pt idx="0">
                  <c:v>102192</c:v>
                </c:pt>
                <c:pt idx="1">
                  <c:v>108813</c:v>
                </c:pt>
                <c:pt idx="2">
                  <c:v>120503</c:v>
                </c:pt>
                <c:pt idx="3">
                  <c:v>129805</c:v>
                </c:pt>
                <c:pt idx="4">
                  <c:v>133857</c:v>
                </c:pt>
                <c:pt idx="5">
                  <c:v>127610</c:v>
                </c:pt>
                <c:pt idx="6">
                  <c:v>124456</c:v>
                </c:pt>
                <c:pt idx="7">
                  <c:v>101453</c:v>
                </c:pt>
                <c:pt idx="8">
                  <c:v>100169</c:v>
                </c:pt>
                <c:pt idx="9">
                  <c:v>103046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69-4F82-85B8-6702E25967A8}"/>
            </c:ext>
          </c:extLst>
        </c:ser>
        <c:ser>
          <c:idx val="1"/>
          <c:order val="1"/>
          <c:tx>
            <c:strRef>
              <c:f>'Enrolnt by Cohort static Graphs'!$D$32</c:f>
              <c:strCache>
                <c:ptCount val="1"/>
                <c:pt idx="0">
                  <c:v>Other Undergrad Enrollment</c:v>
                </c:pt>
              </c:strCache>
            </c:strRef>
          </c:tx>
          <c:invertIfNegative val="0"/>
          <c:dLbls>
            <c:delete val="1"/>
          </c:dLbls>
          <c:cat>
            <c:strRef>
              <c:f>'Enrolnt by Cohort static Graphs'!$E$30:$AB$30</c:f>
              <c:strCache>
                <c:ptCount val="10"/>
                <c:pt idx="0">
                  <c:v>2008-09</c:v>
                </c:pt>
                <c:pt idx="1">
                  <c:v>2009-10</c:v>
                </c:pt>
                <c:pt idx="2">
                  <c:v>2010-11</c:v>
                </c:pt>
                <c:pt idx="3">
                  <c:v>2011-12</c:v>
                </c:pt>
                <c:pt idx="4">
                  <c:v>2012-13</c:v>
                </c:pt>
                <c:pt idx="5">
                  <c:v>2013-14</c:v>
                </c:pt>
                <c:pt idx="6">
                  <c:v>2014-15</c:v>
                </c:pt>
                <c:pt idx="7">
                  <c:v>2015-16</c:v>
                </c:pt>
                <c:pt idx="8">
                  <c:v>2016-17</c:v>
                </c:pt>
                <c:pt idx="9">
                  <c:v>2017-18</c:v>
                </c:pt>
              </c:strCache>
            </c:strRef>
          </c:cat>
          <c:val>
            <c:numRef>
              <c:f>'Enrolnt by Cohort static Graphs'!$E$32:$AB$32</c:f>
              <c:numCache>
                <c:formatCode>#,##0</c:formatCode>
                <c:ptCount val="10"/>
                <c:pt idx="0">
                  <c:v>37747</c:v>
                </c:pt>
                <c:pt idx="1">
                  <c:v>42527</c:v>
                </c:pt>
                <c:pt idx="2">
                  <c:v>46571</c:v>
                </c:pt>
                <c:pt idx="3">
                  <c:v>51439</c:v>
                </c:pt>
                <c:pt idx="4">
                  <c:v>46293</c:v>
                </c:pt>
                <c:pt idx="5">
                  <c:v>44675</c:v>
                </c:pt>
                <c:pt idx="6">
                  <c:v>40924</c:v>
                </c:pt>
                <c:pt idx="7">
                  <c:v>34961</c:v>
                </c:pt>
                <c:pt idx="8">
                  <c:v>32366</c:v>
                </c:pt>
                <c:pt idx="9">
                  <c:v>37608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C69-4F82-85B8-6702E25967A8}"/>
            </c:ext>
          </c:extLst>
        </c:ser>
        <c:ser>
          <c:idx val="2"/>
          <c:order val="2"/>
          <c:tx>
            <c:strRef>
              <c:f>'Enrolnt by Cohort static Graphs'!$D$33</c:f>
              <c:strCache>
                <c:ptCount val="1"/>
                <c:pt idx="0">
                  <c:v>Grad Enrollment</c:v>
                </c:pt>
              </c:strCache>
            </c:strRef>
          </c:tx>
          <c:invertIfNegative val="0"/>
          <c:dLbls>
            <c:delete val="1"/>
          </c:dLbls>
          <c:cat>
            <c:strRef>
              <c:f>'Enrolnt by Cohort static Graphs'!$E$30:$AB$30</c:f>
              <c:strCache>
                <c:ptCount val="10"/>
                <c:pt idx="0">
                  <c:v>2008-09</c:v>
                </c:pt>
                <c:pt idx="1">
                  <c:v>2009-10</c:v>
                </c:pt>
                <c:pt idx="2">
                  <c:v>2010-11</c:v>
                </c:pt>
                <c:pt idx="3">
                  <c:v>2011-12</c:v>
                </c:pt>
                <c:pt idx="4">
                  <c:v>2012-13</c:v>
                </c:pt>
                <c:pt idx="5">
                  <c:v>2013-14</c:v>
                </c:pt>
                <c:pt idx="6">
                  <c:v>2014-15</c:v>
                </c:pt>
                <c:pt idx="7">
                  <c:v>2015-16</c:v>
                </c:pt>
                <c:pt idx="8">
                  <c:v>2016-17</c:v>
                </c:pt>
                <c:pt idx="9">
                  <c:v>2017-18</c:v>
                </c:pt>
              </c:strCache>
            </c:strRef>
          </c:cat>
          <c:val>
            <c:numRef>
              <c:f>'Enrolnt by Cohort static Graphs'!$E$33:$AB$33</c:f>
              <c:numCache>
                <c:formatCode>#,##0</c:formatCode>
                <c:ptCount val="10"/>
                <c:pt idx="0">
                  <c:v>43840</c:v>
                </c:pt>
                <c:pt idx="1">
                  <c:v>52491</c:v>
                </c:pt>
                <c:pt idx="2">
                  <c:v>60633</c:v>
                </c:pt>
                <c:pt idx="3">
                  <c:v>62954</c:v>
                </c:pt>
                <c:pt idx="4">
                  <c:v>63160</c:v>
                </c:pt>
                <c:pt idx="5">
                  <c:v>61787</c:v>
                </c:pt>
                <c:pt idx="6">
                  <c:v>64377</c:v>
                </c:pt>
                <c:pt idx="7">
                  <c:v>45598</c:v>
                </c:pt>
                <c:pt idx="8">
                  <c:v>48718</c:v>
                </c:pt>
                <c:pt idx="9">
                  <c:v>66547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C69-4F82-85B8-6702E25967A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53255936"/>
        <c:axId val="153257472"/>
      </c:barChart>
      <c:catAx>
        <c:axId val="153255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53257472"/>
        <c:crosses val="autoZero"/>
        <c:auto val="1"/>
        <c:lblAlgn val="ctr"/>
        <c:lblOffset val="100"/>
        <c:noMultiLvlLbl val="0"/>
      </c:catAx>
      <c:valAx>
        <c:axId val="15325747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5325593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Awarded for Need &amp; Meets Need</c:v>
                </c:pt>
              </c:strCache>
            </c:strRef>
          </c:tx>
          <c:invertIfNegative val="0"/>
          <c:cat>
            <c:strRef>
              <c:f>Sheet1!$A$3:$A$49</c:f>
              <c:strCache>
                <c:ptCount val="47"/>
                <c:pt idx="0">
                  <c:v>Category 35</c:v>
                </c:pt>
                <c:pt idx="1">
                  <c:v>Category 4</c:v>
                </c:pt>
                <c:pt idx="2">
                  <c:v>Category 74</c:v>
                </c:pt>
                <c:pt idx="3">
                  <c:v>Category 21</c:v>
                </c:pt>
                <c:pt idx="4">
                  <c:v>Category 37</c:v>
                </c:pt>
                <c:pt idx="5">
                  <c:v>Category 58</c:v>
                </c:pt>
                <c:pt idx="6">
                  <c:v>Category 15</c:v>
                </c:pt>
                <c:pt idx="7">
                  <c:v>Category 80</c:v>
                </c:pt>
                <c:pt idx="8">
                  <c:v>Category 6</c:v>
                </c:pt>
                <c:pt idx="9">
                  <c:v>Category 7</c:v>
                </c:pt>
                <c:pt idx="10">
                  <c:v>Category 29</c:v>
                </c:pt>
                <c:pt idx="11">
                  <c:v>Category 78</c:v>
                </c:pt>
                <c:pt idx="12">
                  <c:v>Category 56</c:v>
                </c:pt>
                <c:pt idx="13">
                  <c:v>Category 71</c:v>
                </c:pt>
                <c:pt idx="14">
                  <c:v>Category 60</c:v>
                </c:pt>
                <c:pt idx="15">
                  <c:v>Category 75</c:v>
                </c:pt>
                <c:pt idx="16">
                  <c:v>Category 5</c:v>
                </c:pt>
                <c:pt idx="17">
                  <c:v>Category 66</c:v>
                </c:pt>
                <c:pt idx="18">
                  <c:v>Category 50</c:v>
                </c:pt>
                <c:pt idx="19">
                  <c:v>Category 54</c:v>
                </c:pt>
                <c:pt idx="20">
                  <c:v>Category 25</c:v>
                </c:pt>
                <c:pt idx="21">
                  <c:v>Category 33</c:v>
                </c:pt>
                <c:pt idx="22">
                  <c:v>Category 17</c:v>
                </c:pt>
                <c:pt idx="23">
                  <c:v>Category 63</c:v>
                </c:pt>
                <c:pt idx="24">
                  <c:v>Category 42</c:v>
                </c:pt>
                <c:pt idx="25">
                  <c:v>Category 30</c:v>
                </c:pt>
                <c:pt idx="26">
                  <c:v>Category 8</c:v>
                </c:pt>
                <c:pt idx="27">
                  <c:v>Category 34</c:v>
                </c:pt>
                <c:pt idx="28">
                  <c:v>Category 65</c:v>
                </c:pt>
                <c:pt idx="29">
                  <c:v>Category 14</c:v>
                </c:pt>
                <c:pt idx="30">
                  <c:v>Category 59</c:v>
                </c:pt>
                <c:pt idx="31">
                  <c:v>Category 32</c:v>
                </c:pt>
                <c:pt idx="32">
                  <c:v>Category 16</c:v>
                </c:pt>
                <c:pt idx="33">
                  <c:v>Category 11</c:v>
                </c:pt>
                <c:pt idx="34">
                  <c:v>Category 61</c:v>
                </c:pt>
                <c:pt idx="35">
                  <c:v>Category 41</c:v>
                </c:pt>
                <c:pt idx="36">
                  <c:v>Category 46</c:v>
                </c:pt>
                <c:pt idx="37">
                  <c:v>Category 3</c:v>
                </c:pt>
                <c:pt idx="38">
                  <c:v>Category 76</c:v>
                </c:pt>
                <c:pt idx="39">
                  <c:v>Category 23</c:v>
                </c:pt>
                <c:pt idx="40">
                  <c:v>Category 40</c:v>
                </c:pt>
                <c:pt idx="41">
                  <c:v>Category 69</c:v>
                </c:pt>
                <c:pt idx="42">
                  <c:v>Category 36</c:v>
                </c:pt>
                <c:pt idx="43">
                  <c:v>Category 43</c:v>
                </c:pt>
                <c:pt idx="44">
                  <c:v>Category 9</c:v>
                </c:pt>
                <c:pt idx="45">
                  <c:v>Category 13</c:v>
                </c:pt>
                <c:pt idx="46">
                  <c:v>Category 39</c:v>
                </c:pt>
              </c:strCache>
            </c:strRef>
          </c:cat>
          <c:val>
            <c:numRef>
              <c:f>Sheet1!$B$3:$B$49</c:f>
              <c:numCache>
                <c:formatCode>0%</c:formatCode>
                <c:ptCount val="47"/>
                <c:pt idx="0">
                  <c:v>0.78</c:v>
                </c:pt>
                <c:pt idx="1">
                  <c:v>0.5</c:v>
                </c:pt>
                <c:pt idx="2">
                  <c:v>0.3</c:v>
                </c:pt>
                <c:pt idx="3">
                  <c:v>0.25</c:v>
                </c:pt>
                <c:pt idx="4">
                  <c:v>0.05</c:v>
                </c:pt>
                <c:pt idx="5">
                  <c:v>0</c:v>
                </c:pt>
                <c:pt idx="6">
                  <c:v>0.39</c:v>
                </c:pt>
                <c:pt idx="7">
                  <c:v>0.75</c:v>
                </c:pt>
                <c:pt idx="8">
                  <c:v>0.35</c:v>
                </c:pt>
                <c:pt idx="9">
                  <c:v>0.11</c:v>
                </c:pt>
                <c:pt idx="10">
                  <c:v>0.375</c:v>
                </c:pt>
                <c:pt idx="11">
                  <c:v>0.15</c:v>
                </c:pt>
                <c:pt idx="12">
                  <c:v>0.68</c:v>
                </c:pt>
                <c:pt idx="13">
                  <c:v>0.24</c:v>
                </c:pt>
                <c:pt idx="14">
                  <c:v>0.65</c:v>
                </c:pt>
                <c:pt idx="15">
                  <c:v>0.17</c:v>
                </c:pt>
                <c:pt idx="16">
                  <c:v>0.5</c:v>
                </c:pt>
                <c:pt idx="17">
                  <c:v>0.15</c:v>
                </c:pt>
                <c:pt idx="18">
                  <c:v>0.01</c:v>
                </c:pt>
                <c:pt idx="19">
                  <c:v>0</c:v>
                </c:pt>
                <c:pt idx="20">
                  <c:v>0.24</c:v>
                </c:pt>
                <c:pt idx="21">
                  <c:v>0.15</c:v>
                </c:pt>
                <c:pt idx="22">
                  <c:v>0</c:v>
                </c:pt>
                <c:pt idx="23">
                  <c:v>0.16350000000000001</c:v>
                </c:pt>
                <c:pt idx="24">
                  <c:v>9.6000000000000002E-2</c:v>
                </c:pt>
                <c:pt idx="25">
                  <c:v>0.25</c:v>
                </c:pt>
                <c:pt idx="26">
                  <c:v>0.16</c:v>
                </c:pt>
                <c:pt idx="27">
                  <c:v>0</c:v>
                </c:pt>
                <c:pt idx="28">
                  <c:v>0.37</c:v>
                </c:pt>
                <c:pt idx="29">
                  <c:v>0.16550000000000001</c:v>
                </c:pt>
                <c:pt idx="30">
                  <c:v>0.28699999999999998</c:v>
                </c:pt>
                <c:pt idx="31">
                  <c:v>0.65</c:v>
                </c:pt>
                <c:pt idx="32">
                  <c:v>0.25600000000000001</c:v>
                </c:pt>
                <c:pt idx="33">
                  <c:v>0.25700000000000001</c:v>
                </c:pt>
                <c:pt idx="34">
                  <c:v>0.15</c:v>
                </c:pt>
                <c:pt idx="35">
                  <c:v>0.28000000000000003</c:v>
                </c:pt>
                <c:pt idx="36">
                  <c:v>0.36</c:v>
                </c:pt>
                <c:pt idx="37">
                  <c:v>0.31</c:v>
                </c:pt>
                <c:pt idx="38">
                  <c:v>0.1</c:v>
                </c:pt>
                <c:pt idx="39">
                  <c:v>0.6</c:v>
                </c:pt>
                <c:pt idx="40">
                  <c:v>0.08</c:v>
                </c:pt>
                <c:pt idx="41">
                  <c:v>0.04</c:v>
                </c:pt>
                <c:pt idx="42">
                  <c:v>0.1</c:v>
                </c:pt>
                <c:pt idx="43">
                  <c:v>0.17699999999999999</c:v>
                </c:pt>
                <c:pt idx="44">
                  <c:v>0.16</c:v>
                </c:pt>
                <c:pt idx="45">
                  <c:v>0.04</c:v>
                </c:pt>
                <c:pt idx="46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90-4923-9DAD-268D019EAEFA}"/>
            </c:ext>
          </c:extLst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Awarded for Merit or Circumstance; Meets Need</c:v>
                </c:pt>
              </c:strCache>
            </c:strRef>
          </c:tx>
          <c:invertIfNegative val="0"/>
          <c:cat>
            <c:strRef>
              <c:f>Sheet1!$A$3:$A$49</c:f>
              <c:strCache>
                <c:ptCount val="47"/>
                <c:pt idx="0">
                  <c:v>Category 35</c:v>
                </c:pt>
                <c:pt idx="1">
                  <c:v>Category 4</c:v>
                </c:pt>
                <c:pt idx="2">
                  <c:v>Category 74</c:v>
                </c:pt>
                <c:pt idx="3">
                  <c:v>Category 21</c:v>
                </c:pt>
                <c:pt idx="4">
                  <c:v>Category 37</c:v>
                </c:pt>
                <c:pt idx="5">
                  <c:v>Category 58</c:v>
                </c:pt>
                <c:pt idx="6">
                  <c:v>Category 15</c:v>
                </c:pt>
                <c:pt idx="7">
                  <c:v>Category 80</c:v>
                </c:pt>
                <c:pt idx="8">
                  <c:v>Category 6</c:v>
                </c:pt>
                <c:pt idx="9">
                  <c:v>Category 7</c:v>
                </c:pt>
                <c:pt idx="10">
                  <c:v>Category 29</c:v>
                </c:pt>
                <c:pt idx="11">
                  <c:v>Category 78</c:v>
                </c:pt>
                <c:pt idx="12">
                  <c:v>Category 56</c:v>
                </c:pt>
                <c:pt idx="13">
                  <c:v>Category 71</c:v>
                </c:pt>
                <c:pt idx="14">
                  <c:v>Category 60</c:v>
                </c:pt>
                <c:pt idx="15">
                  <c:v>Category 75</c:v>
                </c:pt>
                <c:pt idx="16">
                  <c:v>Category 5</c:v>
                </c:pt>
                <c:pt idx="17">
                  <c:v>Category 66</c:v>
                </c:pt>
                <c:pt idx="18">
                  <c:v>Category 50</c:v>
                </c:pt>
                <c:pt idx="19">
                  <c:v>Category 54</c:v>
                </c:pt>
                <c:pt idx="20">
                  <c:v>Category 25</c:v>
                </c:pt>
                <c:pt idx="21">
                  <c:v>Category 33</c:v>
                </c:pt>
                <c:pt idx="22">
                  <c:v>Category 17</c:v>
                </c:pt>
                <c:pt idx="23">
                  <c:v>Category 63</c:v>
                </c:pt>
                <c:pt idx="24">
                  <c:v>Category 42</c:v>
                </c:pt>
                <c:pt idx="25">
                  <c:v>Category 30</c:v>
                </c:pt>
                <c:pt idx="26">
                  <c:v>Category 8</c:v>
                </c:pt>
                <c:pt idx="27">
                  <c:v>Category 34</c:v>
                </c:pt>
                <c:pt idx="28">
                  <c:v>Category 65</c:v>
                </c:pt>
                <c:pt idx="29">
                  <c:v>Category 14</c:v>
                </c:pt>
                <c:pt idx="30">
                  <c:v>Category 59</c:v>
                </c:pt>
                <c:pt idx="31">
                  <c:v>Category 32</c:v>
                </c:pt>
                <c:pt idx="32">
                  <c:v>Category 16</c:v>
                </c:pt>
                <c:pt idx="33">
                  <c:v>Category 11</c:v>
                </c:pt>
                <c:pt idx="34">
                  <c:v>Category 61</c:v>
                </c:pt>
                <c:pt idx="35">
                  <c:v>Category 41</c:v>
                </c:pt>
                <c:pt idx="36">
                  <c:v>Category 46</c:v>
                </c:pt>
                <c:pt idx="37">
                  <c:v>Category 3</c:v>
                </c:pt>
                <c:pt idx="38">
                  <c:v>Category 76</c:v>
                </c:pt>
                <c:pt idx="39">
                  <c:v>Category 23</c:v>
                </c:pt>
                <c:pt idx="40">
                  <c:v>Category 40</c:v>
                </c:pt>
                <c:pt idx="41">
                  <c:v>Category 69</c:v>
                </c:pt>
                <c:pt idx="42">
                  <c:v>Category 36</c:v>
                </c:pt>
                <c:pt idx="43">
                  <c:v>Category 43</c:v>
                </c:pt>
                <c:pt idx="44">
                  <c:v>Category 9</c:v>
                </c:pt>
                <c:pt idx="45">
                  <c:v>Category 13</c:v>
                </c:pt>
                <c:pt idx="46">
                  <c:v>Category 39</c:v>
                </c:pt>
              </c:strCache>
            </c:strRef>
          </c:cat>
          <c:val>
            <c:numRef>
              <c:f>Sheet1!$C$3:$C$49</c:f>
              <c:numCache>
                <c:formatCode>0%</c:formatCode>
                <c:ptCount val="47"/>
                <c:pt idx="0">
                  <c:v>0.22</c:v>
                </c:pt>
                <c:pt idx="1">
                  <c:v>0.5</c:v>
                </c:pt>
                <c:pt idx="2">
                  <c:v>0.7</c:v>
                </c:pt>
                <c:pt idx="3">
                  <c:v>0.75</c:v>
                </c:pt>
                <c:pt idx="4">
                  <c:v>0.95</c:v>
                </c:pt>
                <c:pt idx="5">
                  <c:v>1</c:v>
                </c:pt>
                <c:pt idx="6">
                  <c:v>0.56000000000000005</c:v>
                </c:pt>
                <c:pt idx="7">
                  <c:v>0.2</c:v>
                </c:pt>
                <c:pt idx="8">
                  <c:v>0.6</c:v>
                </c:pt>
                <c:pt idx="9">
                  <c:v>0.84</c:v>
                </c:pt>
                <c:pt idx="10">
                  <c:v>0.5625</c:v>
                </c:pt>
                <c:pt idx="11">
                  <c:v>0.75</c:v>
                </c:pt>
                <c:pt idx="12">
                  <c:v>0.2</c:v>
                </c:pt>
                <c:pt idx="13">
                  <c:v>0.62</c:v>
                </c:pt>
                <c:pt idx="14">
                  <c:v>0.2</c:v>
                </c:pt>
                <c:pt idx="15">
                  <c:v>0.68</c:v>
                </c:pt>
                <c:pt idx="16">
                  <c:v>0.35</c:v>
                </c:pt>
                <c:pt idx="17">
                  <c:v>0.7</c:v>
                </c:pt>
                <c:pt idx="18">
                  <c:v>0.84</c:v>
                </c:pt>
                <c:pt idx="19">
                  <c:v>0.85</c:v>
                </c:pt>
                <c:pt idx="20">
                  <c:v>0.6</c:v>
                </c:pt>
                <c:pt idx="21">
                  <c:v>0.67</c:v>
                </c:pt>
                <c:pt idx="22">
                  <c:v>0.82</c:v>
                </c:pt>
                <c:pt idx="23">
                  <c:v>0.65579999999999994</c:v>
                </c:pt>
                <c:pt idx="24">
                  <c:v>0.70799999999999996</c:v>
                </c:pt>
                <c:pt idx="25">
                  <c:v>0.55000000000000004</c:v>
                </c:pt>
                <c:pt idx="26">
                  <c:v>0.64</c:v>
                </c:pt>
                <c:pt idx="27">
                  <c:v>0.8</c:v>
                </c:pt>
                <c:pt idx="28">
                  <c:v>0.42</c:v>
                </c:pt>
                <c:pt idx="29">
                  <c:v>0.59630000000000005</c:v>
                </c:pt>
                <c:pt idx="30">
                  <c:v>0.47299999999999998</c:v>
                </c:pt>
                <c:pt idx="31">
                  <c:v>9.5000000000000001E-2</c:v>
                </c:pt>
                <c:pt idx="32">
                  <c:v>0.48399999999999999</c:v>
                </c:pt>
                <c:pt idx="33">
                  <c:v>0.47299999999999998</c:v>
                </c:pt>
                <c:pt idx="34">
                  <c:v>0.55000000000000004</c:v>
                </c:pt>
                <c:pt idx="35">
                  <c:v>0.42</c:v>
                </c:pt>
                <c:pt idx="36">
                  <c:v>0.33</c:v>
                </c:pt>
                <c:pt idx="37">
                  <c:v>0.35</c:v>
                </c:pt>
                <c:pt idx="38">
                  <c:v>0.55000000000000004</c:v>
                </c:pt>
                <c:pt idx="39">
                  <c:v>0</c:v>
                </c:pt>
                <c:pt idx="40">
                  <c:v>0.48</c:v>
                </c:pt>
                <c:pt idx="41">
                  <c:v>0.48</c:v>
                </c:pt>
                <c:pt idx="42">
                  <c:v>0.4</c:v>
                </c:pt>
                <c:pt idx="43">
                  <c:v>1.8000000000000002E-2</c:v>
                </c:pt>
                <c:pt idx="44">
                  <c:v>0</c:v>
                </c:pt>
                <c:pt idx="45">
                  <c:v>0.06</c:v>
                </c:pt>
                <c:pt idx="4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C90-4923-9DAD-268D019EAEFA}"/>
            </c:ext>
          </c:extLst>
        </c:ser>
        <c:ser>
          <c:idx val="2"/>
          <c:order val="2"/>
          <c:tx>
            <c:strRef>
              <c:f>Sheet1!$D$2</c:f>
              <c:strCache>
                <c:ptCount val="1"/>
                <c:pt idx="0">
                  <c:v>Awarded for Merit or Circumstance; Exceeds Need</c:v>
                </c:pt>
              </c:strCache>
            </c:strRef>
          </c:tx>
          <c:invertIfNegative val="0"/>
          <c:cat>
            <c:strRef>
              <c:f>Sheet1!$A$3:$A$49</c:f>
              <c:strCache>
                <c:ptCount val="47"/>
                <c:pt idx="0">
                  <c:v>Category 35</c:v>
                </c:pt>
                <c:pt idx="1">
                  <c:v>Category 4</c:v>
                </c:pt>
                <c:pt idx="2">
                  <c:v>Category 74</c:v>
                </c:pt>
                <c:pt idx="3">
                  <c:v>Category 21</c:v>
                </c:pt>
                <c:pt idx="4">
                  <c:v>Category 37</c:v>
                </c:pt>
                <c:pt idx="5">
                  <c:v>Category 58</c:v>
                </c:pt>
                <c:pt idx="6">
                  <c:v>Category 15</c:v>
                </c:pt>
                <c:pt idx="7">
                  <c:v>Category 80</c:v>
                </c:pt>
                <c:pt idx="8">
                  <c:v>Category 6</c:v>
                </c:pt>
                <c:pt idx="9">
                  <c:v>Category 7</c:v>
                </c:pt>
                <c:pt idx="10">
                  <c:v>Category 29</c:v>
                </c:pt>
                <c:pt idx="11">
                  <c:v>Category 78</c:v>
                </c:pt>
                <c:pt idx="12">
                  <c:v>Category 56</c:v>
                </c:pt>
                <c:pt idx="13">
                  <c:v>Category 71</c:v>
                </c:pt>
                <c:pt idx="14">
                  <c:v>Category 60</c:v>
                </c:pt>
                <c:pt idx="15">
                  <c:v>Category 75</c:v>
                </c:pt>
                <c:pt idx="16">
                  <c:v>Category 5</c:v>
                </c:pt>
                <c:pt idx="17">
                  <c:v>Category 66</c:v>
                </c:pt>
                <c:pt idx="18">
                  <c:v>Category 50</c:v>
                </c:pt>
                <c:pt idx="19">
                  <c:v>Category 54</c:v>
                </c:pt>
                <c:pt idx="20">
                  <c:v>Category 25</c:v>
                </c:pt>
                <c:pt idx="21">
                  <c:v>Category 33</c:v>
                </c:pt>
                <c:pt idx="22">
                  <c:v>Category 17</c:v>
                </c:pt>
                <c:pt idx="23">
                  <c:v>Category 63</c:v>
                </c:pt>
                <c:pt idx="24">
                  <c:v>Category 42</c:v>
                </c:pt>
                <c:pt idx="25">
                  <c:v>Category 30</c:v>
                </c:pt>
                <c:pt idx="26">
                  <c:v>Category 8</c:v>
                </c:pt>
                <c:pt idx="27">
                  <c:v>Category 34</c:v>
                </c:pt>
                <c:pt idx="28">
                  <c:v>Category 65</c:v>
                </c:pt>
                <c:pt idx="29">
                  <c:v>Category 14</c:v>
                </c:pt>
                <c:pt idx="30">
                  <c:v>Category 59</c:v>
                </c:pt>
                <c:pt idx="31">
                  <c:v>Category 32</c:v>
                </c:pt>
                <c:pt idx="32">
                  <c:v>Category 16</c:v>
                </c:pt>
                <c:pt idx="33">
                  <c:v>Category 11</c:v>
                </c:pt>
                <c:pt idx="34">
                  <c:v>Category 61</c:v>
                </c:pt>
                <c:pt idx="35">
                  <c:v>Category 41</c:v>
                </c:pt>
                <c:pt idx="36">
                  <c:v>Category 46</c:v>
                </c:pt>
                <c:pt idx="37">
                  <c:v>Category 3</c:v>
                </c:pt>
                <c:pt idx="38">
                  <c:v>Category 76</c:v>
                </c:pt>
                <c:pt idx="39">
                  <c:v>Category 23</c:v>
                </c:pt>
                <c:pt idx="40">
                  <c:v>Category 40</c:v>
                </c:pt>
                <c:pt idx="41">
                  <c:v>Category 69</c:v>
                </c:pt>
                <c:pt idx="42">
                  <c:v>Category 36</c:v>
                </c:pt>
                <c:pt idx="43">
                  <c:v>Category 43</c:v>
                </c:pt>
                <c:pt idx="44">
                  <c:v>Category 9</c:v>
                </c:pt>
                <c:pt idx="45">
                  <c:v>Category 13</c:v>
                </c:pt>
                <c:pt idx="46">
                  <c:v>Category 39</c:v>
                </c:pt>
              </c:strCache>
            </c:strRef>
          </c:cat>
          <c:val>
            <c:numRef>
              <c:f>Sheet1!$D$3:$D$49</c:f>
              <c:numCache>
                <c:formatCode>0%</c:formatCode>
                <c:ptCount val="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0.05</c:v>
                </c:pt>
                <c:pt idx="7">
                  <c:v>0.05</c:v>
                </c:pt>
                <c:pt idx="8">
                  <c:v>0.05</c:v>
                </c:pt>
                <c:pt idx="9">
                  <c:v>0.05</c:v>
                </c:pt>
                <c:pt idx="10">
                  <c:v>6.25E-2</c:v>
                </c:pt>
                <c:pt idx="11">
                  <c:v>0.1</c:v>
                </c:pt>
                <c:pt idx="12">
                  <c:v>0.12</c:v>
                </c:pt>
                <c:pt idx="13">
                  <c:v>0.14000000000000001</c:v>
                </c:pt>
                <c:pt idx="14">
                  <c:v>0.15</c:v>
                </c:pt>
                <c:pt idx="15">
                  <c:v>0.15</c:v>
                </c:pt>
                <c:pt idx="16">
                  <c:v>0.15</c:v>
                </c:pt>
                <c:pt idx="17">
                  <c:v>0.15</c:v>
                </c:pt>
                <c:pt idx="18">
                  <c:v>0.15</c:v>
                </c:pt>
                <c:pt idx="19">
                  <c:v>0.15</c:v>
                </c:pt>
                <c:pt idx="20">
                  <c:v>0.16</c:v>
                </c:pt>
                <c:pt idx="21">
                  <c:v>0.18</c:v>
                </c:pt>
                <c:pt idx="22">
                  <c:v>0.18</c:v>
                </c:pt>
                <c:pt idx="23">
                  <c:v>0.1807</c:v>
                </c:pt>
                <c:pt idx="24">
                  <c:v>0.19600000000000001</c:v>
                </c:pt>
                <c:pt idx="25">
                  <c:v>0.2</c:v>
                </c:pt>
                <c:pt idx="26">
                  <c:v>0.2</c:v>
                </c:pt>
                <c:pt idx="27">
                  <c:v>0.2</c:v>
                </c:pt>
                <c:pt idx="28">
                  <c:v>0.21</c:v>
                </c:pt>
                <c:pt idx="29">
                  <c:v>0.2382</c:v>
                </c:pt>
                <c:pt idx="30">
                  <c:v>0.24</c:v>
                </c:pt>
                <c:pt idx="31">
                  <c:v>0.255</c:v>
                </c:pt>
                <c:pt idx="32">
                  <c:v>0.26</c:v>
                </c:pt>
                <c:pt idx="33">
                  <c:v>0.27</c:v>
                </c:pt>
                <c:pt idx="34">
                  <c:v>0.3</c:v>
                </c:pt>
                <c:pt idx="35">
                  <c:v>0.3</c:v>
                </c:pt>
                <c:pt idx="36">
                  <c:v>0.31</c:v>
                </c:pt>
                <c:pt idx="37">
                  <c:v>0.34</c:v>
                </c:pt>
                <c:pt idx="38">
                  <c:v>0.35</c:v>
                </c:pt>
                <c:pt idx="39">
                  <c:v>0.4</c:v>
                </c:pt>
                <c:pt idx="40">
                  <c:v>0.44</c:v>
                </c:pt>
                <c:pt idx="41">
                  <c:v>0.48</c:v>
                </c:pt>
                <c:pt idx="42">
                  <c:v>0.5</c:v>
                </c:pt>
                <c:pt idx="43">
                  <c:v>0.80500000000000005</c:v>
                </c:pt>
                <c:pt idx="44">
                  <c:v>0.84</c:v>
                </c:pt>
                <c:pt idx="45">
                  <c:v>0.9</c:v>
                </c:pt>
                <c:pt idx="46">
                  <c:v>0.97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C90-4923-9DAD-268D019EAE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159537792"/>
        <c:axId val="159551872"/>
      </c:barChart>
      <c:catAx>
        <c:axId val="15953779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159551872"/>
        <c:crosses val="autoZero"/>
        <c:auto val="1"/>
        <c:lblAlgn val="ctr"/>
        <c:lblOffset val="100"/>
        <c:noMultiLvlLbl val="0"/>
      </c:catAx>
      <c:valAx>
        <c:axId val="159551872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59537792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400"/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400"/>
            </a:pPr>
            <a:endParaRPr lang="en-US"/>
          </a:p>
        </c:txPr>
      </c:legendEntry>
      <c:layout>
        <c:manualLayout>
          <c:xMode val="edge"/>
          <c:yMode val="edge"/>
          <c:x val="0.49918624234470693"/>
          <c:y val="0.80658369316738643"/>
          <c:w val="0.49787237532808398"/>
          <c:h val="0.1870662941325883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3200" dirty="0"/>
              <a:t>Unfunded Discount Rates in CCCU Schools</a:t>
            </a:r>
          </a:p>
          <a:p>
            <a:pPr>
              <a:defRPr/>
            </a:pPr>
            <a:r>
              <a:rPr lang="en-US" dirty="0"/>
              <a:t>Traditional Undergraduate Programs </a:t>
            </a:r>
          </a:p>
          <a:p>
            <a:pPr>
              <a:defRPr/>
            </a:pPr>
            <a:r>
              <a:rPr lang="en-US" dirty="0"/>
              <a:t>(2018-19 data is estimated)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'Discount Rates'!$E$150</c:f>
              <c:strCache>
                <c:ptCount val="1"/>
                <c:pt idx="0">
                  <c:v>Minimum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2.9166666666666667E-2"/>
                  <c:y val="1.09127942286955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EBA-4A25-B9C6-2ED4FEE9BA23}"/>
                </c:ext>
              </c:extLst>
            </c:dLbl>
            <c:dLbl>
              <c:idx val="18"/>
              <c:layout>
                <c:manualLayout>
                  <c:x val="1.0744686621274016E-16"/>
                  <c:y val="-1.41146823497882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8B4-444C-931E-496ECFF525E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'Discount Rates'!$AC$7:$AV$7</c:f>
              <c:strCache>
                <c:ptCount val="19"/>
                <c:pt idx="0">
                  <c:v>2000-01</c:v>
                </c:pt>
                <c:pt idx="1">
                  <c:v>2001-02</c:v>
                </c:pt>
                <c:pt idx="2">
                  <c:v>2002-03</c:v>
                </c:pt>
                <c:pt idx="3">
                  <c:v>2003-04</c:v>
                </c:pt>
                <c:pt idx="4">
                  <c:v>2004-05</c:v>
                </c:pt>
                <c:pt idx="5">
                  <c:v>2005-06</c:v>
                </c:pt>
                <c:pt idx="6">
                  <c:v>2006-07</c:v>
                </c:pt>
                <c:pt idx="7">
                  <c:v>2007-08</c:v>
                </c:pt>
                <c:pt idx="8">
                  <c:v>2008-09</c:v>
                </c:pt>
                <c:pt idx="9">
                  <c:v>2009-10</c:v>
                </c:pt>
                <c:pt idx="10">
                  <c:v>2010-11</c:v>
                </c:pt>
                <c:pt idx="11">
                  <c:v>2011-12</c:v>
                </c:pt>
                <c:pt idx="12">
                  <c:v>2012-13</c:v>
                </c:pt>
                <c:pt idx="13">
                  <c:v>2013-14</c:v>
                </c:pt>
                <c:pt idx="14">
                  <c:v>2014-15</c:v>
                </c:pt>
                <c:pt idx="15">
                  <c:v>2015-16</c:v>
                </c:pt>
                <c:pt idx="16">
                  <c:v>2016-17</c:v>
                </c:pt>
                <c:pt idx="17">
                  <c:v>2017-18</c:v>
                </c:pt>
                <c:pt idx="18">
                  <c:v>2018-19</c:v>
                </c:pt>
              </c:strCache>
            </c:strRef>
          </c:cat>
          <c:val>
            <c:numRef>
              <c:f>'Discount Rates'!$AC$150:$AV$150</c:f>
              <c:numCache>
                <c:formatCode>0.0%</c:formatCode>
                <c:ptCount val="19"/>
                <c:pt idx="0">
                  <c:v>7.0000000000000007E-2</c:v>
                </c:pt>
                <c:pt idx="1">
                  <c:v>6.3E-2</c:v>
                </c:pt>
                <c:pt idx="2">
                  <c:v>7.5999999999999998E-2</c:v>
                </c:pt>
                <c:pt idx="3">
                  <c:v>8.4000000000000005E-2</c:v>
                </c:pt>
                <c:pt idx="4">
                  <c:v>8.5999999999999993E-2</c:v>
                </c:pt>
                <c:pt idx="5">
                  <c:v>0.114</c:v>
                </c:pt>
                <c:pt idx="6">
                  <c:v>6.8000000000000005E-2</c:v>
                </c:pt>
                <c:pt idx="7">
                  <c:v>9.6000000000000002E-2</c:v>
                </c:pt>
                <c:pt idx="8">
                  <c:v>0.11964686025414553</c:v>
                </c:pt>
                <c:pt idx="9">
                  <c:v>0.17816726003882097</c:v>
                </c:pt>
                <c:pt idx="10">
                  <c:v>0.15696233409556523</c:v>
                </c:pt>
                <c:pt idx="11">
                  <c:v>0.15994204886204086</c:v>
                </c:pt>
                <c:pt idx="12">
                  <c:v>0.1858898391818192</c:v>
                </c:pt>
                <c:pt idx="13">
                  <c:v>9.2083918109716525E-3</c:v>
                </c:pt>
                <c:pt idx="14">
                  <c:v>0.23158874114172487</c:v>
                </c:pt>
                <c:pt idx="15">
                  <c:v>0.24823520066573362</c:v>
                </c:pt>
                <c:pt idx="16">
                  <c:v>0.19274288536860276</c:v>
                </c:pt>
                <c:pt idx="17">
                  <c:v>0.26551163450044746</c:v>
                </c:pt>
                <c:pt idx="18">
                  <c:v>0.26506957757471067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8B4-444C-931E-496ECFF525E1}"/>
            </c:ext>
          </c:extLst>
        </c:ser>
        <c:ser>
          <c:idx val="1"/>
          <c:order val="1"/>
          <c:tx>
            <c:strRef>
              <c:f>'Discount Rates'!$E$153</c:f>
              <c:strCache>
                <c:ptCount val="1"/>
                <c:pt idx="0">
                  <c:v>First Quartile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2.9166666666666667E-2"/>
                  <c:y val="1.96430296116521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EBA-4A25-B9C6-2ED4FEE9BA23}"/>
                </c:ext>
              </c:extLst>
            </c:dLbl>
            <c:dLbl>
              <c:idx val="18"/>
              <c:layout>
                <c:manualLayout>
                  <c:x val="1.0744686621274016E-16"/>
                  <c:y val="1.61310655426150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8B4-444C-931E-496ECFF525E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'Discount Rates'!$AC$7:$AV$7</c:f>
              <c:strCache>
                <c:ptCount val="19"/>
                <c:pt idx="0">
                  <c:v>2000-01</c:v>
                </c:pt>
                <c:pt idx="1">
                  <c:v>2001-02</c:v>
                </c:pt>
                <c:pt idx="2">
                  <c:v>2002-03</c:v>
                </c:pt>
                <c:pt idx="3">
                  <c:v>2003-04</c:v>
                </c:pt>
                <c:pt idx="4">
                  <c:v>2004-05</c:v>
                </c:pt>
                <c:pt idx="5">
                  <c:v>2005-06</c:v>
                </c:pt>
                <c:pt idx="6">
                  <c:v>2006-07</c:v>
                </c:pt>
                <c:pt idx="7">
                  <c:v>2007-08</c:v>
                </c:pt>
                <c:pt idx="8">
                  <c:v>2008-09</c:v>
                </c:pt>
                <c:pt idx="9">
                  <c:v>2009-10</c:v>
                </c:pt>
                <c:pt idx="10">
                  <c:v>2010-11</c:v>
                </c:pt>
                <c:pt idx="11">
                  <c:v>2011-12</c:v>
                </c:pt>
                <c:pt idx="12">
                  <c:v>2012-13</c:v>
                </c:pt>
                <c:pt idx="13">
                  <c:v>2013-14</c:v>
                </c:pt>
                <c:pt idx="14">
                  <c:v>2014-15</c:v>
                </c:pt>
                <c:pt idx="15">
                  <c:v>2015-16</c:v>
                </c:pt>
                <c:pt idx="16">
                  <c:v>2016-17</c:v>
                </c:pt>
                <c:pt idx="17">
                  <c:v>2017-18</c:v>
                </c:pt>
                <c:pt idx="18">
                  <c:v>2018-19</c:v>
                </c:pt>
              </c:strCache>
            </c:strRef>
          </c:cat>
          <c:val>
            <c:numRef>
              <c:f>'Discount Rates'!$AC$153:$AV$153</c:f>
              <c:numCache>
                <c:formatCode>0.0%</c:formatCode>
                <c:ptCount val="19"/>
                <c:pt idx="0">
                  <c:v>0.20550000000000002</c:v>
                </c:pt>
                <c:pt idx="1">
                  <c:v>0.22525000000000001</c:v>
                </c:pt>
                <c:pt idx="2">
                  <c:v>0.22</c:v>
                </c:pt>
                <c:pt idx="3">
                  <c:v>0.2185</c:v>
                </c:pt>
                <c:pt idx="4">
                  <c:v>0.22800000000000001</c:v>
                </c:pt>
                <c:pt idx="5">
                  <c:v>0.23349999999999999</c:v>
                </c:pt>
                <c:pt idx="6">
                  <c:v>0.24149999999999999</c:v>
                </c:pt>
                <c:pt idx="7">
                  <c:v>0.25900000000000001</c:v>
                </c:pt>
                <c:pt idx="8">
                  <c:v>0.26374207592342025</c:v>
                </c:pt>
                <c:pt idx="9">
                  <c:v>0.27892985973202811</c:v>
                </c:pt>
                <c:pt idx="10">
                  <c:v>0.29029827565199956</c:v>
                </c:pt>
                <c:pt idx="11">
                  <c:v>0.29953964361133451</c:v>
                </c:pt>
                <c:pt idx="12">
                  <c:v>0.34009106018198265</c:v>
                </c:pt>
                <c:pt idx="13">
                  <c:v>0.33928625979142529</c:v>
                </c:pt>
                <c:pt idx="14">
                  <c:v>0.34266106905117111</c:v>
                </c:pt>
                <c:pt idx="15">
                  <c:v>0.35012624241958734</c:v>
                </c:pt>
                <c:pt idx="16">
                  <c:v>0.38532614560131084</c:v>
                </c:pt>
                <c:pt idx="17">
                  <c:v>0.40268519715578538</c:v>
                </c:pt>
                <c:pt idx="18">
                  <c:v>0.4095137470480395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8B4-444C-931E-496ECFF525E1}"/>
            </c:ext>
          </c:extLst>
        </c:ser>
        <c:ser>
          <c:idx val="2"/>
          <c:order val="2"/>
          <c:tx>
            <c:strRef>
              <c:f>'Discount Rates'!$E$154</c:f>
              <c:strCache>
                <c:ptCount val="1"/>
                <c:pt idx="0">
                  <c:v>Median (2nd Quartile)</c:v>
                </c:pt>
              </c:strCache>
            </c:strRef>
          </c:tx>
          <c:spPr>
            <a:ln>
              <a:solidFill>
                <a:srgbClr val="86A44A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2.9166666666666667E-2"/>
                  <c:y val="1.09127942286957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EBA-4A25-B9C6-2ED4FEE9BA23}"/>
                </c:ext>
              </c:extLst>
            </c:dLbl>
            <c:dLbl>
              <c:idx val="18"/>
              <c:layout>
                <c:manualLayout>
                  <c:x val="1.0744686621274016E-16"/>
                  <c:y val="1.00819159641344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8B4-444C-931E-496ECFF525E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'Discount Rates'!$AC$7:$AV$7</c:f>
              <c:strCache>
                <c:ptCount val="19"/>
                <c:pt idx="0">
                  <c:v>2000-01</c:v>
                </c:pt>
                <c:pt idx="1">
                  <c:v>2001-02</c:v>
                </c:pt>
                <c:pt idx="2">
                  <c:v>2002-03</c:v>
                </c:pt>
                <c:pt idx="3">
                  <c:v>2003-04</c:v>
                </c:pt>
                <c:pt idx="4">
                  <c:v>2004-05</c:v>
                </c:pt>
                <c:pt idx="5">
                  <c:v>2005-06</c:v>
                </c:pt>
                <c:pt idx="6">
                  <c:v>2006-07</c:v>
                </c:pt>
                <c:pt idx="7">
                  <c:v>2007-08</c:v>
                </c:pt>
                <c:pt idx="8">
                  <c:v>2008-09</c:v>
                </c:pt>
                <c:pt idx="9">
                  <c:v>2009-10</c:v>
                </c:pt>
                <c:pt idx="10">
                  <c:v>2010-11</c:v>
                </c:pt>
                <c:pt idx="11">
                  <c:v>2011-12</c:v>
                </c:pt>
                <c:pt idx="12">
                  <c:v>2012-13</c:v>
                </c:pt>
                <c:pt idx="13">
                  <c:v>2013-14</c:v>
                </c:pt>
                <c:pt idx="14">
                  <c:v>2014-15</c:v>
                </c:pt>
                <c:pt idx="15">
                  <c:v>2015-16</c:v>
                </c:pt>
                <c:pt idx="16">
                  <c:v>2016-17</c:v>
                </c:pt>
                <c:pt idx="17">
                  <c:v>2017-18</c:v>
                </c:pt>
                <c:pt idx="18">
                  <c:v>2018-19</c:v>
                </c:pt>
              </c:strCache>
            </c:strRef>
          </c:cat>
          <c:val>
            <c:numRef>
              <c:f>'Discount Rates'!$AC$154:$AV$154</c:f>
              <c:numCache>
                <c:formatCode>0.0%</c:formatCode>
                <c:ptCount val="19"/>
                <c:pt idx="0">
                  <c:v>0.25800000000000001</c:v>
                </c:pt>
                <c:pt idx="1">
                  <c:v>0.25650000000000001</c:v>
                </c:pt>
                <c:pt idx="2">
                  <c:v>0.254</c:v>
                </c:pt>
                <c:pt idx="3">
                  <c:v>0.25600000000000001</c:v>
                </c:pt>
                <c:pt idx="4">
                  <c:v>0.27100000000000002</c:v>
                </c:pt>
                <c:pt idx="5">
                  <c:v>0.27</c:v>
                </c:pt>
                <c:pt idx="6">
                  <c:v>0.29299999999999998</c:v>
                </c:pt>
                <c:pt idx="7">
                  <c:v>0.29599999999999999</c:v>
                </c:pt>
                <c:pt idx="8">
                  <c:v>0.31901369710096067</c:v>
                </c:pt>
                <c:pt idx="9">
                  <c:v>0.32960059314159551</c:v>
                </c:pt>
                <c:pt idx="10">
                  <c:v>0.35326688624865077</c:v>
                </c:pt>
                <c:pt idx="11">
                  <c:v>0.36645113422524617</c:v>
                </c:pt>
                <c:pt idx="12">
                  <c:v>0.38972012131734668</c:v>
                </c:pt>
                <c:pt idx="13">
                  <c:v>0.39625322944505958</c:v>
                </c:pt>
                <c:pt idx="14">
                  <c:v>0.39998381481481482</c:v>
                </c:pt>
                <c:pt idx="15">
                  <c:v>0.40521801191592238</c:v>
                </c:pt>
                <c:pt idx="16">
                  <c:v>0.41963619463375035</c:v>
                </c:pt>
                <c:pt idx="17">
                  <c:v>0.43260188443006242</c:v>
                </c:pt>
                <c:pt idx="18">
                  <c:v>0.45745185185855947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8B4-444C-931E-496ECFF525E1}"/>
            </c:ext>
          </c:extLst>
        </c:ser>
        <c:ser>
          <c:idx val="3"/>
          <c:order val="3"/>
          <c:tx>
            <c:strRef>
              <c:f>'Discount Rates'!$E$155</c:f>
              <c:strCache>
                <c:ptCount val="1"/>
                <c:pt idx="0">
                  <c:v>Third Quartile</c:v>
                </c:pt>
              </c:strCache>
            </c:strRef>
          </c:tx>
          <c:spPr>
            <a:ln>
              <a:solidFill>
                <a:srgbClr val="CC99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2.9166666666666667E-2"/>
                  <c:y val="-1.96430296116523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EBA-4A25-B9C6-2ED4FEE9BA23}"/>
                </c:ext>
              </c:extLst>
            </c:dLbl>
            <c:dLbl>
              <c:idx val="18"/>
              <c:layout>
                <c:manualLayout>
                  <c:x val="1.0744686621274016E-16"/>
                  <c:y val="-2.01638319282688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8B4-444C-931E-496ECFF525E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'Discount Rates'!$AC$7:$AV$7</c:f>
              <c:strCache>
                <c:ptCount val="19"/>
                <c:pt idx="0">
                  <c:v>2000-01</c:v>
                </c:pt>
                <c:pt idx="1">
                  <c:v>2001-02</c:v>
                </c:pt>
                <c:pt idx="2">
                  <c:v>2002-03</c:v>
                </c:pt>
                <c:pt idx="3">
                  <c:v>2003-04</c:v>
                </c:pt>
                <c:pt idx="4">
                  <c:v>2004-05</c:v>
                </c:pt>
                <c:pt idx="5">
                  <c:v>2005-06</c:v>
                </c:pt>
                <c:pt idx="6">
                  <c:v>2006-07</c:v>
                </c:pt>
                <c:pt idx="7">
                  <c:v>2007-08</c:v>
                </c:pt>
                <c:pt idx="8">
                  <c:v>2008-09</c:v>
                </c:pt>
                <c:pt idx="9">
                  <c:v>2009-10</c:v>
                </c:pt>
                <c:pt idx="10">
                  <c:v>2010-11</c:v>
                </c:pt>
                <c:pt idx="11">
                  <c:v>2011-12</c:v>
                </c:pt>
                <c:pt idx="12">
                  <c:v>2012-13</c:v>
                </c:pt>
                <c:pt idx="13">
                  <c:v>2013-14</c:v>
                </c:pt>
                <c:pt idx="14">
                  <c:v>2014-15</c:v>
                </c:pt>
                <c:pt idx="15">
                  <c:v>2015-16</c:v>
                </c:pt>
                <c:pt idx="16">
                  <c:v>2016-17</c:v>
                </c:pt>
                <c:pt idx="17">
                  <c:v>2017-18</c:v>
                </c:pt>
                <c:pt idx="18">
                  <c:v>2018-19</c:v>
                </c:pt>
              </c:strCache>
            </c:strRef>
          </c:cat>
          <c:val>
            <c:numRef>
              <c:f>'Discount Rates'!$AC$155:$AV$155</c:f>
              <c:numCache>
                <c:formatCode>0.0%</c:formatCode>
                <c:ptCount val="19"/>
                <c:pt idx="0">
                  <c:v>0.29749999999999999</c:v>
                </c:pt>
                <c:pt idx="1">
                  <c:v>0.312</c:v>
                </c:pt>
                <c:pt idx="2">
                  <c:v>0.316</c:v>
                </c:pt>
                <c:pt idx="3">
                  <c:v>0.32374999999999998</c:v>
                </c:pt>
                <c:pt idx="4">
                  <c:v>0.33600000000000002</c:v>
                </c:pt>
                <c:pt idx="5">
                  <c:v>0.33400000000000002</c:v>
                </c:pt>
                <c:pt idx="6">
                  <c:v>0.33950000000000002</c:v>
                </c:pt>
                <c:pt idx="7">
                  <c:v>0.34350000000000003</c:v>
                </c:pt>
                <c:pt idx="8">
                  <c:v>0.35725289632762358</c:v>
                </c:pt>
                <c:pt idx="9">
                  <c:v>0.38468459706737235</c:v>
                </c:pt>
                <c:pt idx="10">
                  <c:v>0.39640901133531692</c:v>
                </c:pt>
                <c:pt idx="11">
                  <c:v>0.40733883989061642</c:v>
                </c:pt>
                <c:pt idx="12">
                  <c:v>0.4373347743403147</c:v>
                </c:pt>
                <c:pt idx="13">
                  <c:v>0.44940740841830984</c:v>
                </c:pt>
                <c:pt idx="14">
                  <c:v>0.46317581733545787</c:v>
                </c:pt>
                <c:pt idx="15">
                  <c:v>0.4640818131642076</c:v>
                </c:pt>
                <c:pt idx="16">
                  <c:v>0.46696844192330045</c:v>
                </c:pt>
                <c:pt idx="17">
                  <c:v>0.47393330812142609</c:v>
                </c:pt>
                <c:pt idx="18">
                  <c:v>0.49500929194426752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38B4-444C-931E-496ECFF525E1}"/>
            </c:ext>
          </c:extLst>
        </c:ser>
        <c:ser>
          <c:idx val="4"/>
          <c:order val="4"/>
          <c:tx>
            <c:strRef>
              <c:f>'Discount Rates'!$E$156</c:f>
              <c:strCache>
                <c:ptCount val="1"/>
                <c:pt idx="0">
                  <c:v>Maximum (4th Quartile)</c:v>
                </c:pt>
              </c:strCache>
            </c:strRef>
          </c:tx>
          <c:spPr>
            <a:ln>
              <a:solidFill>
                <a:schemeClr val="bg1">
                  <a:lumMod val="65000"/>
                </a:schemeClr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2.9166666666666667E-2"/>
                  <c:y val="-2.61907061488697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EBA-4A25-B9C6-2ED4FEE9BA23}"/>
                </c:ext>
              </c:extLst>
            </c:dLbl>
            <c:dLbl>
              <c:idx val="18"/>
              <c:layout>
                <c:manualLayout>
                  <c:x val="1.0744686621274016E-16"/>
                  <c:y val="1.41146823497881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8B4-444C-931E-496ECFF525E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'Discount Rates'!$AC$7:$AV$7</c:f>
              <c:strCache>
                <c:ptCount val="19"/>
                <c:pt idx="0">
                  <c:v>2000-01</c:v>
                </c:pt>
                <c:pt idx="1">
                  <c:v>2001-02</c:v>
                </c:pt>
                <c:pt idx="2">
                  <c:v>2002-03</c:v>
                </c:pt>
                <c:pt idx="3">
                  <c:v>2003-04</c:v>
                </c:pt>
                <c:pt idx="4">
                  <c:v>2004-05</c:v>
                </c:pt>
                <c:pt idx="5">
                  <c:v>2005-06</c:v>
                </c:pt>
                <c:pt idx="6">
                  <c:v>2006-07</c:v>
                </c:pt>
                <c:pt idx="7">
                  <c:v>2007-08</c:v>
                </c:pt>
                <c:pt idx="8">
                  <c:v>2008-09</c:v>
                </c:pt>
                <c:pt idx="9">
                  <c:v>2009-10</c:v>
                </c:pt>
                <c:pt idx="10">
                  <c:v>2010-11</c:v>
                </c:pt>
                <c:pt idx="11">
                  <c:v>2011-12</c:v>
                </c:pt>
                <c:pt idx="12">
                  <c:v>2012-13</c:v>
                </c:pt>
                <c:pt idx="13">
                  <c:v>2013-14</c:v>
                </c:pt>
                <c:pt idx="14">
                  <c:v>2014-15</c:v>
                </c:pt>
                <c:pt idx="15">
                  <c:v>2015-16</c:v>
                </c:pt>
                <c:pt idx="16">
                  <c:v>2016-17</c:v>
                </c:pt>
                <c:pt idx="17">
                  <c:v>2017-18</c:v>
                </c:pt>
                <c:pt idx="18">
                  <c:v>2018-19</c:v>
                </c:pt>
              </c:strCache>
            </c:strRef>
          </c:cat>
          <c:val>
            <c:numRef>
              <c:f>'Discount Rates'!$AC$156:$AV$156</c:f>
              <c:numCache>
                <c:formatCode>0.0%</c:formatCode>
                <c:ptCount val="19"/>
                <c:pt idx="0">
                  <c:v>0.49299999999999999</c:v>
                </c:pt>
                <c:pt idx="1">
                  <c:v>0.38300000000000001</c:v>
                </c:pt>
                <c:pt idx="2">
                  <c:v>0.42399999999999999</c:v>
                </c:pt>
                <c:pt idx="3">
                  <c:v>0.55300000000000005</c:v>
                </c:pt>
                <c:pt idx="4">
                  <c:v>0.53900000000000003</c:v>
                </c:pt>
                <c:pt idx="5">
                  <c:v>0.495</c:v>
                </c:pt>
                <c:pt idx="6">
                  <c:v>0.46</c:v>
                </c:pt>
                <c:pt idx="7">
                  <c:v>0.55100000000000005</c:v>
                </c:pt>
                <c:pt idx="8">
                  <c:v>0.59147538653245701</c:v>
                </c:pt>
                <c:pt idx="9">
                  <c:v>0.65891557724516336</c:v>
                </c:pt>
                <c:pt idx="10">
                  <c:v>0.68388743658648787</c:v>
                </c:pt>
                <c:pt idx="11">
                  <c:v>0.70926102362204724</c:v>
                </c:pt>
                <c:pt idx="12">
                  <c:v>0.55474357752037695</c:v>
                </c:pt>
                <c:pt idx="13">
                  <c:v>0.53606214648316652</c:v>
                </c:pt>
                <c:pt idx="14">
                  <c:v>0.6788680050771676</c:v>
                </c:pt>
                <c:pt idx="15">
                  <c:v>0.60575908552712887</c:v>
                </c:pt>
                <c:pt idx="16">
                  <c:v>0.62922615421123362</c:v>
                </c:pt>
                <c:pt idx="17">
                  <c:v>0.59518751197655684</c:v>
                </c:pt>
                <c:pt idx="18">
                  <c:v>0.60523790896523477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38B4-444C-931E-496ECFF525E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43897344"/>
        <c:axId val="143898880"/>
      </c:lineChart>
      <c:catAx>
        <c:axId val="1438973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3898880"/>
        <c:crosses val="autoZero"/>
        <c:auto val="1"/>
        <c:lblAlgn val="ctr"/>
        <c:lblOffset val="100"/>
        <c:noMultiLvlLbl val="0"/>
      </c:catAx>
      <c:valAx>
        <c:axId val="143898880"/>
        <c:scaling>
          <c:orientation val="minMax"/>
          <c:max val="0.8"/>
          <c:min val="0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143897344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3200" dirty="0"/>
              <a:t>NACUBO Discount Rates in CCCU Schools</a:t>
            </a:r>
          </a:p>
          <a:p>
            <a:pPr>
              <a:defRPr/>
            </a:pPr>
            <a:r>
              <a:rPr lang="en-US" dirty="0"/>
              <a:t>Traditional Undergraduate Programs </a:t>
            </a:r>
          </a:p>
          <a:p>
            <a:pPr>
              <a:defRPr/>
            </a:pPr>
            <a:r>
              <a:rPr lang="en-US" dirty="0"/>
              <a:t>(2018-19 data is estimated)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'Discount Rates'!$E$150</c:f>
              <c:strCache>
                <c:ptCount val="1"/>
                <c:pt idx="0">
                  <c:v>Minimum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2.9166666666666667E-2"/>
                  <c:y val="1.74604707659131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BD2-4CFA-AA3B-77288E99365E}"/>
                </c:ext>
              </c:extLst>
            </c:dLbl>
            <c:dLbl>
              <c:idx val="18"/>
              <c:layout>
                <c:manualLayout>
                  <c:x val="0"/>
                  <c:y val="1.74604707659130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BB0-45F0-8AA2-2E87EC654C6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'Discount Rates'!$BQ$7:$CJ$7</c:f>
              <c:strCache>
                <c:ptCount val="19"/>
                <c:pt idx="0">
                  <c:v>2000-01</c:v>
                </c:pt>
                <c:pt idx="1">
                  <c:v>2001-02</c:v>
                </c:pt>
                <c:pt idx="2">
                  <c:v>2002-03</c:v>
                </c:pt>
                <c:pt idx="3">
                  <c:v>2003-04</c:v>
                </c:pt>
                <c:pt idx="4">
                  <c:v>2004-05</c:v>
                </c:pt>
                <c:pt idx="5">
                  <c:v>2005-06</c:v>
                </c:pt>
                <c:pt idx="6">
                  <c:v>2006-07</c:v>
                </c:pt>
                <c:pt idx="7">
                  <c:v>2007-08</c:v>
                </c:pt>
                <c:pt idx="8">
                  <c:v>2008-09</c:v>
                </c:pt>
                <c:pt idx="9">
                  <c:v>2009-10</c:v>
                </c:pt>
                <c:pt idx="10">
                  <c:v>2010-11</c:v>
                </c:pt>
                <c:pt idx="11">
                  <c:v>2011-12</c:v>
                </c:pt>
                <c:pt idx="12">
                  <c:v>2012-13</c:v>
                </c:pt>
                <c:pt idx="13">
                  <c:v>2013-14</c:v>
                </c:pt>
                <c:pt idx="14">
                  <c:v>2014-15</c:v>
                </c:pt>
                <c:pt idx="15">
                  <c:v>2015-16</c:v>
                </c:pt>
                <c:pt idx="16">
                  <c:v>2016-17</c:v>
                </c:pt>
                <c:pt idx="17">
                  <c:v>2017-18</c:v>
                </c:pt>
                <c:pt idx="18">
                  <c:v>2018-19</c:v>
                </c:pt>
              </c:strCache>
            </c:strRef>
          </c:cat>
          <c:val>
            <c:numRef>
              <c:f>'Discount Rates'!$BQ$150:$CJ$150</c:f>
              <c:numCache>
                <c:formatCode>0.0%</c:formatCode>
                <c:ptCount val="19"/>
                <c:pt idx="0">
                  <c:v>9.2999999999999999E-2</c:v>
                </c:pt>
                <c:pt idx="1">
                  <c:v>8.5999999999999993E-2</c:v>
                </c:pt>
                <c:pt idx="2">
                  <c:v>9.7000000000000003E-2</c:v>
                </c:pt>
                <c:pt idx="3">
                  <c:v>0.10199999999999999</c:v>
                </c:pt>
                <c:pt idx="4">
                  <c:v>9.4E-2</c:v>
                </c:pt>
                <c:pt idx="5">
                  <c:v>0.13400000000000001</c:v>
                </c:pt>
                <c:pt idx="6">
                  <c:v>9.8000000000000004E-2</c:v>
                </c:pt>
                <c:pt idx="7">
                  <c:v>0.10199999999999999</c:v>
                </c:pt>
                <c:pt idx="8">
                  <c:v>0.17148442237028919</c:v>
                </c:pt>
                <c:pt idx="9">
                  <c:v>0.18180094512037212</c:v>
                </c:pt>
                <c:pt idx="10">
                  <c:v>0.16346152450833429</c:v>
                </c:pt>
                <c:pt idx="11">
                  <c:v>0.18076787563924551</c:v>
                </c:pt>
                <c:pt idx="12">
                  <c:v>0.1906262151454067</c:v>
                </c:pt>
                <c:pt idx="13">
                  <c:v>0.20966556568493447</c:v>
                </c:pt>
                <c:pt idx="14">
                  <c:v>0.25719088343354241</c:v>
                </c:pt>
                <c:pt idx="15">
                  <c:v>0.25247357869652381</c:v>
                </c:pt>
                <c:pt idx="16">
                  <c:v>0.19426692235807783</c:v>
                </c:pt>
                <c:pt idx="17">
                  <c:v>0.29919054873140777</c:v>
                </c:pt>
                <c:pt idx="18">
                  <c:v>0.26791210140443733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71A-4AAA-BB08-C86F1545D76C}"/>
            </c:ext>
          </c:extLst>
        </c:ser>
        <c:ser>
          <c:idx val="1"/>
          <c:order val="1"/>
          <c:tx>
            <c:strRef>
              <c:f>'Discount Rates'!$E$153</c:f>
              <c:strCache>
                <c:ptCount val="1"/>
                <c:pt idx="0">
                  <c:v>First Quartile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2.9166666666666667E-2"/>
                  <c:y val="1.74604707659131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BD2-4CFA-AA3B-77288E99365E}"/>
                </c:ext>
              </c:extLst>
            </c:dLbl>
            <c:dLbl>
              <c:idx val="18"/>
              <c:layout>
                <c:manualLayout>
                  <c:x val="0"/>
                  <c:y val="1.74604707659131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BB0-45F0-8AA2-2E87EC654C6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'Discount Rates'!$BQ$7:$CJ$7</c:f>
              <c:strCache>
                <c:ptCount val="19"/>
                <c:pt idx="0">
                  <c:v>2000-01</c:v>
                </c:pt>
                <c:pt idx="1">
                  <c:v>2001-02</c:v>
                </c:pt>
                <c:pt idx="2">
                  <c:v>2002-03</c:v>
                </c:pt>
                <c:pt idx="3">
                  <c:v>2003-04</c:v>
                </c:pt>
                <c:pt idx="4">
                  <c:v>2004-05</c:v>
                </c:pt>
                <c:pt idx="5">
                  <c:v>2005-06</c:v>
                </c:pt>
                <c:pt idx="6">
                  <c:v>2006-07</c:v>
                </c:pt>
                <c:pt idx="7">
                  <c:v>2007-08</c:v>
                </c:pt>
                <c:pt idx="8">
                  <c:v>2008-09</c:v>
                </c:pt>
                <c:pt idx="9">
                  <c:v>2009-10</c:v>
                </c:pt>
                <c:pt idx="10">
                  <c:v>2010-11</c:v>
                </c:pt>
                <c:pt idx="11">
                  <c:v>2011-12</c:v>
                </c:pt>
                <c:pt idx="12">
                  <c:v>2012-13</c:v>
                </c:pt>
                <c:pt idx="13">
                  <c:v>2013-14</c:v>
                </c:pt>
                <c:pt idx="14">
                  <c:v>2014-15</c:v>
                </c:pt>
                <c:pt idx="15">
                  <c:v>2015-16</c:v>
                </c:pt>
                <c:pt idx="16">
                  <c:v>2016-17</c:v>
                </c:pt>
                <c:pt idx="17">
                  <c:v>2017-18</c:v>
                </c:pt>
                <c:pt idx="18">
                  <c:v>2018-19</c:v>
                </c:pt>
              </c:strCache>
            </c:strRef>
          </c:cat>
          <c:val>
            <c:numRef>
              <c:f>'Discount Rates'!$BQ$153:$CJ$153</c:f>
              <c:numCache>
                <c:formatCode>0.0%</c:formatCode>
                <c:ptCount val="19"/>
                <c:pt idx="0">
                  <c:v>0.26500000000000001</c:v>
                </c:pt>
                <c:pt idx="1">
                  <c:v>0.25475000000000003</c:v>
                </c:pt>
                <c:pt idx="2">
                  <c:v>0.251</c:v>
                </c:pt>
                <c:pt idx="3">
                  <c:v>0.24975</c:v>
                </c:pt>
                <c:pt idx="4">
                  <c:v>0.25175000000000003</c:v>
                </c:pt>
                <c:pt idx="5">
                  <c:v>0.26550000000000001</c:v>
                </c:pt>
                <c:pt idx="6">
                  <c:v>0.26500000000000001</c:v>
                </c:pt>
                <c:pt idx="7">
                  <c:v>0.28100000000000003</c:v>
                </c:pt>
                <c:pt idx="8">
                  <c:v>0.28355989715007202</c:v>
                </c:pt>
                <c:pt idx="9">
                  <c:v>0.31200231980433552</c:v>
                </c:pt>
                <c:pt idx="10">
                  <c:v>0.32662051356486266</c:v>
                </c:pt>
                <c:pt idx="11">
                  <c:v>0.33400638149486128</c:v>
                </c:pt>
                <c:pt idx="12">
                  <c:v>0.36938573793711504</c:v>
                </c:pt>
                <c:pt idx="13">
                  <c:v>0.36319353172461322</c:v>
                </c:pt>
                <c:pt idx="14">
                  <c:v>0.36685283239794148</c:v>
                </c:pt>
                <c:pt idx="15">
                  <c:v>0.37388740757214778</c:v>
                </c:pt>
                <c:pt idx="16">
                  <c:v>0.41335445123834375</c:v>
                </c:pt>
                <c:pt idx="17">
                  <c:v>0.43357021213981273</c:v>
                </c:pt>
                <c:pt idx="18">
                  <c:v>0.43852879546555057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71A-4AAA-BB08-C86F1545D76C}"/>
            </c:ext>
          </c:extLst>
        </c:ser>
        <c:ser>
          <c:idx val="2"/>
          <c:order val="2"/>
          <c:tx>
            <c:strRef>
              <c:f>'Discount Rates'!$E$154</c:f>
              <c:strCache>
                <c:ptCount val="1"/>
                <c:pt idx="0">
                  <c:v>Median (2nd Quartile)</c:v>
                </c:pt>
              </c:strCache>
            </c:strRef>
          </c:tx>
          <c:spPr>
            <a:ln>
              <a:solidFill>
                <a:srgbClr val="86A44A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2.9166666666666667E-2"/>
                  <c:y val="-2.40081473031305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BD2-4CFA-AA3B-77288E99365E}"/>
                </c:ext>
              </c:extLst>
            </c:dLbl>
            <c:dLbl>
              <c:idx val="18"/>
              <c:layout>
                <c:manualLayout>
                  <c:x val="0"/>
                  <c:y val="1.09127942286957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BB0-45F0-8AA2-2E87EC654C6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'Discount Rates'!$BQ$7:$CJ$7</c:f>
              <c:strCache>
                <c:ptCount val="19"/>
                <c:pt idx="0">
                  <c:v>2000-01</c:v>
                </c:pt>
                <c:pt idx="1">
                  <c:v>2001-02</c:v>
                </c:pt>
                <c:pt idx="2">
                  <c:v>2002-03</c:v>
                </c:pt>
                <c:pt idx="3">
                  <c:v>2003-04</c:v>
                </c:pt>
                <c:pt idx="4">
                  <c:v>2004-05</c:v>
                </c:pt>
                <c:pt idx="5">
                  <c:v>2005-06</c:v>
                </c:pt>
                <c:pt idx="6">
                  <c:v>2006-07</c:v>
                </c:pt>
                <c:pt idx="7">
                  <c:v>2007-08</c:v>
                </c:pt>
                <c:pt idx="8">
                  <c:v>2008-09</c:v>
                </c:pt>
                <c:pt idx="9">
                  <c:v>2009-10</c:v>
                </c:pt>
                <c:pt idx="10">
                  <c:v>2010-11</c:v>
                </c:pt>
                <c:pt idx="11">
                  <c:v>2011-12</c:v>
                </c:pt>
                <c:pt idx="12">
                  <c:v>2012-13</c:v>
                </c:pt>
                <c:pt idx="13">
                  <c:v>2013-14</c:v>
                </c:pt>
                <c:pt idx="14">
                  <c:v>2014-15</c:v>
                </c:pt>
                <c:pt idx="15">
                  <c:v>2015-16</c:v>
                </c:pt>
                <c:pt idx="16">
                  <c:v>2016-17</c:v>
                </c:pt>
                <c:pt idx="17">
                  <c:v>2017-18</c:v>
                </c:pt>
                <c:pt idx="18">
                  <c:v>2018-19</c:v>
                </c:pt>
              </c:strCache>
            </c:strRef>
          </c:cat>
          <c:val>
            <c:numRef>
              <c:f>'Discount Rates'!$BQ$154:$CJ$154</c:f>
              <c:numCache>
                <c:formatCode>0.0%</c:formatCode>
                <c:ptCount val="19"/>
                <c:pt idx="0">
                  <c:v>0.29299999999999998</c:v>
                </c:pt>
                <c:pt idx="1">
                  <c:v>0.307</c:v>
                </c:pt>
                <c:pt idx="2">
                  <c:v>0.29099999999999998</c:v>
                </c:pt>
                <c:pt idx="3">
                  <c:v>0.28899999999999998</c:v>
                </c:pt>
                <c:pt idx="4">
                  <c:v>0.30349999999999999</c:v>
                </c:pt>
                <c:pt idx="5">
                  <c:v>0.32150000000000001</c:v>
                </c:pt>
                <c:pt idx="6">
                  <c:v>0.318</c:v>
                </c:pt>
                <c:pt idx="7">
                  <c:v>0.32700000000000001</c:v>
                </c:pt>
                <c:pt idx="8">
                  <c:v>0.34133231383543605</c:v>
                </c:pt>
                <c:pt idx="9">
                  <c:v>0.35479505557087126</c:v>
                </c:pt>
                <c:pt idx="10">
                  <c:v>0.38592755870364903</c:v>
                </c:pt>
                <c:pt idx="11">
                  <c:v>0.39395842303528356</c:v>
                </c:pt>
                <c:pt idx="12">
                  <c:v>0.4068703793450017</c:v>
                </c:pt>
                <c:pt idx="13">
                  <c:v>0.42034518581574609</c:v>
                </c:pt>
                <c:pt idx="14">
                  <c:v>0.41847718958053509</c:v>
                </c:pt>
                <c:pt idx="15">
                  <c:v>0.42758381540534857</c:v>
                </c:pt>
                <c:pt idx="16">
                  <c:v>0.43771222751966155</c:v>
                </c:pt>
                <c:pt idx="17">
                  <c:v>0.46385366770704012</c:v>
                </c:pt>
                <c:pt idx="18">
                  <c:v>0.48303931451612903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71A-4AAA-BB08-C86F1545D76C}"/>
            </c:ext>
          </c:extLst>
        </c:ser>
        <c:ser>
          <c:idx val="3"/>
          <c:order val="3"/>
          <c:tx>
            <c:strRef>
              <c:f>'Discount Rates'!$E$155</c:f>
              <c:strCache>
                <c:ptCount val="1"/>
                <c:pt idx="0">
                  <c:v>Third Quartile</c:v>
                </c:pt>
              </c:strCache>
            </c:strRef>
          </c:tx>
          <c:spPr>
            <a:ln>
              <a:solidFill>
                <a:srgbClr val="CC99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2.9166666666666667E-2"/>
                  <c:y val="-1.09127942286958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BD2-4CFA-AA3B-77288E99365E}"/>
                </c:ext>
              </c:extLst>
            </c:dLbl>
            <c:dLbl>
              <c:idx val="18"/>
              <c:layout>
                <c:manualLayout>
                  <c:x val="0"/>
                  <c:y val="-1.52779119201740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BB0-45F0-8AA2-2E87EC654C6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'Discount Rates'!$BQ$7:$CJ$7</c:f>
              <c:strCache>
                <c:ptCount val="19"/>
                <c:pt idx="0">
                  <c:v>2000-01</c:v>
                </c:pt>
                <c:pt idx="1">
                  <c:v>2001-02</c:v>
                </c:pt>
                <c:pt idx="2">
                  <c:v>2002-03</c:v>
                </c:pt>
                <c:pt idx="3">
                  <c:v>2003-04</c:v>
                </c:pt>
                <c:pt idx="4">
                  <c:v>2004-05</c:v>
                </c:pt>
                <c:pt idx="5">
                  <c:v>2005-06</c:v>
                </c:pt>
                <c:pt idx="6">
                  <c:v>2006-07</c:v>
                </c:pt>
                <c:pt idx="7">
                  <c:v>2007-08</c:v>
                </c:pt>
                <c:pt idx="8">
                  <c:v>2008-09</c:v>
                </c:pt>
                <c:pt idx="9">
                  <c:v>2009-10</c:v>
                </c:pt>
                <c:pt idx="10">
                  <c:v>2010-11</c:v>
                </c:pt>
                <c:pt idx="11">
                  <c:v>2011-12</c:v>
                </c:pt>
                <c:pt idx="12">
                  <c:v>2012-13</c:v>
                </c:pt>
                <c:pt idx="13">
                  <c:v>2013-14</c:v>
                </c:pt>
                <c:pt idx="14">
                  <c:v>2014-15</c:v>
                </c:pt>
                <c:pt idx="15">
                  <c:v>2015-16</c:v>
                </c:pt>
                <c:pt idx="16">
                  <c:v>2016-17</c:v>
                </c:pt>
                <c:pt idx="17">
                  <c:v>2017-18</c:v>
                </c:pt>
                <c:pt idx="18">
                  <c:v>2018-19</c:v>
                </c:pt>
              </c:strCache>
            </c:strRef>
          </c:cat>
          <c:val>
            <c:numRef>
              <c:f>'Discount Rates'!$BQ$155:$CJ$155</c:f>
              <c:numCache>
                <c:formatCode>0.0%</c:formatCode>
                <c:ptCount val="19"/>
                <c:pt idx="0">
                  <c:v>0.35449999999999998</c:v>
                </c:pt>
                <c:pt idx="1">
                  <c:v>0.34499999999999997</c:v>
                </c:pt>
                <c:pt idx="2">
                  <c:v>0.33700000000000002</c:v>
                </c:pt>
                <c:pt idx="3">
                  <c:v>0.34325</c:v>
                </c:pt>
                <c:pt idx="4">
                  <c:v>0.372</c:v>
                </c:pt>
                <c:pt idx="5">
                  <c:v>0.35899999999999999</c:v>
                </c:pt>
                <c:pt idx="6">
                  <c:v>0.35499999999999998</c:v>
                </c:pt>
                <c:pt idx="7">
                  <c:v>0.3725</c:v>
                </c:pt>
                <c:pt idx="8">
                  <c:v>0.39252963444326372</c:v>
                </c:pt>
                <c:pt idx="9">
                  <c:v>0.40704216775264085</c:v>
                </c:pt>
                <c:pt idx="10">
                  <c:v>0.43098111619245472</c:v>
                </c:pt>
                <c:pt idx="11">
                  <c:v>0.4283493490676582</c:v>
                </c:pt>
                <c:pt idx="12">
                  <c:v>0.456248725269505</c:v>
                </c:pt>
                <c:pt idx="13">
                  <c:v>0.46837525512803074</c:v>
                </c:pt>
                <c:pt idx="14">
                  <c:v>0.49480554805279736</c:v>
                </c:pt>
                <c:pt idx="15">
                  <c:v>0.47722396021763913</c:v>
                </c:pt>
                <c:pt idx="16">
                  <c:v>0.50573714557794325</c:v>
                </c:pt>
                <c:pt idx="17">
                  <c:v>0.50347716625034533</c:v>
                </c:pt>
                <c:pt idx="18">
                  <c:v>0.5249002988318392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71A-4AAA-BB08-C86F1545D76C}"/>
            </c:ext>
          </c:extLst>
        </c:ser>
        <c:ser>
          <c:idx val="4"/>
          <c:order val="4"/>
          <c:tx>
            <c:strRef>
              <c:f>'Discount Rates'!$E$156</c:f>
              <c:strCache>
                <c:ptCount val="1"/>
                <c:pt idx="0">
                  <c:v>Maximum (4th Quartile)</c:v>
                </c:pt>
              </c:strCache>
            </c:strRef>
          </c:tx>
          <c:spPr>
            <a:ln>
              <a:solidFill>
                <a:schemeClr val="bg1">
                  <a:lumMod val="65000"/>
                </a:schemeClr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2.9166666666666667E-2"/>
                  <c:y val="1.52779119201740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BD2-4CFA-AA3B-77288E99365E}"/>
                </c:ext>
              </c:extLst>
            </c:dLbl>
            <c:dLbl>
              <c:idx val="18"/>
              <c:layout>
                <c:manualLayout>
                  <c:x val="0"/>
                  <c:y val="-2.18255884573914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BB0-45F0-8AA2-2E87EC654C6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'Discount Rates'!$BQ$7:$CJ$7</c:f>
              <c:strCache>
                <c:ptCount val="19"/>
                <c:pt idx="0">
                  <c:v>2000-01</c:v>
                </c:pt>
                <c:pt idx="1">
                  <c:v>2001-02</c:v>
                </c:pt>
                <c:pt idx="2">
                  <c:v>2002-03</c:v>
                </c:pt>
                <c:pt idx="3">
                  <c:v>2003-04</c:v>
                </c:pt>
                <c:pt idx="4">
                  <c:v>2004-05</c:v>
                </c:pt>
                <c:pt idx="5">
                  <c:v>2005-06</c:v>
                </c:pt>
                <c:pt idx="6">
                  <c:v>2006-07</c:v>
                </c:pt>
                <c:pt idx="7">
                  <c:v>2007-08</c:v>
                </c:pt>
                <c:pt idx="8">
                  <c:v>2008-09</c:v>
                </c:pt>
                <c:pt idx="9">
                  <c:v>2009-10</c:v>
                </c:pt>
                <c:pt idx="10">
                  <c:v>2010-11</c:v>
                </c:pt>
                <c:pt idx="11">
                  <c:v>2011-12</c:v>
                </c:pt>
                <c:pt idx="12">
                  <c:v>2012-13</c:v>
                </c:pt>
                <c:pt idx="13">
                  <c:v>2013-14</c:v>
                </c:pt>
                <c:pt idx="14">
                  <c:v>2014-15</c:v>
                </c:pt>
                <c:pt idx="15">
                  <c:v>2015-16</c:v>
                </c:pt>
                <c:pt idx="16">
                  <c:v>2016-17</c:v>
                </c:pt>
                <c:pt idx="17">
                  <c:v>2017-18</c:v>
                </c:pt>
                <c:pt idx="18">
                  <c:v>2018-19</c:v>
                </c:pt>
              </c:strCache>
            </c:strRef>
          </c:cat>
          <c:val>
            <c:numRef>
              <c:f>'Discount Rates'!$BQ$156:$CJ$156</c:f>
              <c:numCache>
                <c:formatCode>0.0%</c:formatCode>
                <c:ptCount val="19"/>
                <c:pt idx="0">
                  <c:v>0.49299999999999999</c:v>
                </c:pt>
                <c:pt idx="1">
                  <c:v>0.53</c:v>
                </c:pt>
                <c:pt idx="2">
                  <c:v>0.44400000000000001</c:v>
                </c:pt>
                <c:pt idx="3">
                  <c:v>0.57999999999999996</c:v>
                </c:pt>
                <c:pt idx="4">
                  <c:v>0.56699999999999995</c:v>
                </c:pt>
                <c:pt idx="5">
                  <c:v>0.52</c:v>
                </c:pt>
                <c:pt idx="6">
                  <c:v>0.48899999999999999</c:v>
                </c:pt>
                <c:pt idx="7">
                  <c:v>0.60199999999999998</c:v>
                </c:pt>
                <c:pt idx="8">
                  <c:v>0.61678194514759244</c:v>
                </c:pt>
                <c:pt idx="9">
                  <c:v>0.69248248276663948</c:v>
                </c:pt>
                <c:pt idx="10">
                  <c:v>0.73848150331799789</c:v>
                </c:pt>
                <c:pt idx="11">
                  <c:v>0.73628326377952757</c:v>
                </c:pt>
                <c:pt idx="12">
                  <c:v>0.57835038379273929</c:v>
                </c:pt>
                <c:pt idx="13">
                  <c:v>0.69262701119056214</c:v>
                </c:pt>
                <c:pt idx="14">
                  <c:v>0.71847029361428005</c:v>
                </c:pt>
                <c:pt idx="15">
                  <c:v>0.61820219725706804</c:v>
                </c:pt>
                <c:pt idx="16">
                  <c:v>0.67077179730507008</c:v>
                </c:pt>
                <c:pt idx="17">
                  <c:v>0.61019214223144813</c:v>
                </c:pt>
                <c:pt idx="18">
                  <c:v>0.62058462956325844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71A-4AAA-BB08-C86F1545D7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4503168"/>
        <c:axId val="144504704"/>
      </c:lineChart>
      <c:catAx>
        <c:axId val="1445031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4504704"/>
        <c:crosses val="autoZero"/>
        <c:auto val="1"/>
        <c:lblAlgn val="ctr"/>
        <c:lblOffset val="100"/>
        <c:noMultiLvlLbl val="0"/>
      </c:catAx>
      <c:valAx>
        <c:axId val="144504704"/>
        <c:scaling>
          <c:orientation val="minMax"/>
          <c:max val="0.8"/>
          <c:min val="0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14450316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2000" dirty="0"/>
              <a:t>NACUBO</a:t>
            </a:r>
            <a:r>
              <a:rPr lang="en-US" sz="2000" baseline="0" dirty="0"/>
              <a:t> Discount Rate:  NACUBO &amp; CCCU Surveys</a:t>
            </a:r>
          </a:p>
          <a:p>
            <a:pPr>
              <a:defRPr/>
            </a:pPr>
            <a:r>
              <a:rPr lang="en-US" sz="2000" baseline="0" dirty="0"/>
              <a:t>Average per Student in Traditional Undergraduate Programs</a:t>
            </a: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6.9912340078782262E-2"/>
          <c:y val="0.12734983715549464"/>
          <c:w val="0.91050052624560562"/>
          <c:h val="0.72734198807893691"/>
        </c:manualLayout>
      </c:layout>
      <c:lineChart>
        <c:grouping val="standard"/>
        <c:varyColors val="0"/>
        <c:ser>
          <c:idx val="0"/>
          <c:order val="0"/>
          <c:tx>
            <c:strRef>
              <c:f>DATA!$B$8</c:f>
              <c:strCache>
                <c:ptCount val="1"/>
                <c:pt idx="0">
                  <c:v>NACUBO Study: All</c:v>
                </c:pt>
              </c:strCache>
            </c:strRef>
          </c:tx>
          <c:spPr>
            <a:ln w="38100">
              <a:solidFill>
                <a:schemeClr val="tx1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3.0764950243143466E-2"/>
                  <c:y val="-3.63218401031884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BB4-4A3F-9586-380A7E4B5A3A}"/>
                </c:ext>
              </c:extLst>
            </c:dLbl>
            <c:dLbl>
              <c:idx val="18"/>
              <c:layout>
                <c:manualLayout>
                  <c:x val="-1.0743191851654092E-16"/>
                  <c:y val="1.81609200515941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BB4-4A3F-9586-380A7E4B5A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DATA!$C$5:$BB$5</c:f>
              <c:strCache>
                <c:ptCount val="19"/>
                <c:pt idx="0">
                  <c:v>2000-01</c:v>
                </c:pt>
                <c:pt idx="1">
                  <c:v>2001-02</c:v>
                </c:pt>
                <c:pt idx="2">
                  <c:v>2002-03</c:v>
                </c:pt>
                <c:pt idx="3">
                  <c:v>2003-04</c:v>
                </c:pt>
                <c:pt idx="4">
                  <c:v>2004-05</c:v>
                </c:pt>
                <c:pt idx="5">
                  <c:v>2005-06</c:v>
                </c:pt>
                <c:pt idx="6">
                  <c:v>2006-07</c:v>
                </c:pt>
                <c:pt idx="7">
                  <c:v>2007-08</c:v>
                </c:pt>
                <c:pt idx="8">
                  <c:v>2008-09</c:v>
                </c:pt>
                <c:pt idx="9">
                  <c:v>2009-10</c:v>
                </c:pt>
                <c:pt idx="10">
                  <c:v>2010-11</c:v>
                </c:pt>
                <c:pt idx="11">
                  <c:v>2011-12</c:v>
                </c:pt>
                <c:pt idx="12">
                  <c:v>2012-13</c:v>
                </c:pt>
                <c:pt idx="13">
                  <c:v>2013-14</c:v>
                </c:pt>
                <c:pt idx="14">
                  <c:v>2014-15</c:v>
                </c:pt>
                <c:pt idx="15">
                  <c:v>2015-16</c:v>
                </c:pt>
                <c:pt idx="16">
                  <c:v>2016-17</c:v>
                </c:pt>
                <c:pt idx="17">
                  <c:v>2017-18</c:v>
                </c:pt>
                <c:pt idx="18">
                  <c:v>2018-19*</c:v>
                </c:pt>
              </c:strCache>
            </c:strRef>
          </c:cat>
          <c:val>
            <c:numRef>
              <c:f>DATA!$C$8:$BB$8</c:f>
              <c:numCache>
                <c:formatCode>0.0%</c:formatCode>
                <c:ptCount val="19"/>
                <c:pt idx="0">
                  <c:v>0.33600000000000002</c:v>
                </c:pt>
                <c:pt idx="1">
                  <c:v>0.34200000000000003</c:v>
                </c:pt>
                <c:pt idx="2">
                  <c:v>0.34699999999999998</c:v>
                </c:pt>
                <c:pt idx="3">
                  <c:v>0.33900000000000002</c:v>
                </c:pt>
                <c:pt idx="4">
                  <c:v>0.34300000000000003</c:v>
                </c:pt>
                <c:pt idx="5">
                  <c:v>0.34300000000000003</c:v>
                </c:pt>
                <c:pt idx="6">
                  <c:v>0.35099999999999998</c:v>
                </c:pt>
                <c:pt idx="7">
                  <c:v>0.34699999999999998</c:v>
                </c:pt>
                <c:pt idx="8">
                  <c:v>0.36899999999999999</c:v>
                </c:pt>
                <c:pt idx="9">
                  <c:v>0.36099999999999999</c:v>
                </c:pt>
                <c:pt idx="10">
                  <c:v>0.36399999999999999</c:v>
                </c:pt>
                <c:pt idx="11">
                  <c:v>0.38600000000000001</c:v>
                </c:pt>
                <c:pt idx="12">
                  <c:v>0.40200000000000002</c:v>
                </c:pt>
                <c:pt idx="13">
                  <c:v>0.39800000000000002</c:v>
                </c:pt>
                <c:pt idx="14">
                  <c:v>0.41299999999999998</c:v>
                </c:pt>
                <c:pt idx="15">
                  <c:v>0.43</c:v>
                </c:pt>
                <c:pt idx="16">
                  <c:v>0.43200000000000005</c:v>
                </c:pt>
                <c:pt idx="17">
                  <c:v>0.44600000000000001</c:v>
                </c:pt>
                <c:pt idx="18">
                  <c:v>0.46299999999999997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BB4-4A3F-9586-380A7E4B5A3A}"/>
            </c:ext>
          </c:extLst>
        </c:ser>
        <c:ser>
          <c:idx val="4"/>
          <c:order val="1"/>
          <c:tx>
            <c:strRef>
              <c:f>DATA!$B$9</c:f>
              <c:strCache>
                <c:ptCount val="1"/>
                <c:pt idx="0">
                  <c:v>CCCU Survey: All</c:v>
                </c:pt>
              </c:strCache>
            </c:strRef>
          </c:tx>
          <c:spPr>
            <a:ln w="38100">
              <a:solidFill>
                <a:srgbClr val="00B050"/>
              </a:solidFill>
              <a:prstDash val="sysDash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2.92999526125176E-2"/>
                  <c:y val="-2.21966800630594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BB4-4A3F-9586-380A7E4B5A3A}"/>
                </c:ext>
              </c:extLst>
            </c:dLbl>
            <c:dLbl>
              <c:idx val="1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BB4-4A3F-9586-380A7E4B5A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00B050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DATA!$C$5:$BB$5</c:f>
              <c:strCache>
                <c:ptCount val="19"/>
                <c:pt idx="0">
                  <c:v>2000-01</c:v>
                </c:pt>
                <c:pt idx="1">
                  <c:v>2001-02</c:v>
                </c:pt>
                <c:pt idx="2">
                  <c:v>2002-03</c:v>
                </c:pt>
                <c:pt idx="3">
                  <c:v>2003-04</c:v>
                </c:pt>
                <c:pt idx="4">
                  <c:v>2004-05</c:v>
                </c:pt>
                <c:pt idx="5">
                  <c:v>2005-06</c:v>
                </c:pt>
                <c:pt idx="6">
                  <c:v>2006-07</c:v>
                </c:pt>
                <c:pt idx="7">
                  <c:v>2007-08</c:v>
                </c:pt>
                <c:pt idx="8">
                  <c:v>2008-09</c:v>
                </c:pt>
                <c:pt idx="9">
                  <c:v>2009-10</c:v>
                </c:pt>
                <c:pt idx="10">
                  <c:v>2010-11</c:v>
                </c:pt>
                <c:pt idx="11">
                  <c:v>2011-12</c:v>
                </c:pt>
                <c:pt idx="12">
                  <c:v>2012-13</c:v>
                </c:pt>
                <c:pt idx="13">
                  <c:v>2013-14</c:v>
                </c:pt>
                <c:pt idx="14">
                  <c:v>2014-15</c:v>
                </c:pt>
                <c:pt idx="15">
                  <c:v>2015-16</c:v>
                </c:pt>
                <c:pt idx="16">
                  <c:v>2016-17</c:v>
                </c:pt>
                <c:pt idx="17">
                  <c:v>2017-18</c:v>
                </c:pt>
                <c:pt idx="18">
                  <c:v>2018-19*</c:v>
                </c:pt>
              </c:strCache>
            </c:strRef>
          </c:cat>
          <c:val>
            <c:numRef>
              <c:f>DATA!$C$9:$BB$9</c:f>
              <c:numCache>
                <c:formatCode>0.0%</c:formatCode>
                <c:ptCount val="19"/>
                <c:pt idx="0">
                  <c:v>0.29864705882352938</c:v>
                </c:pt>
                <c:pt idx="1">
                  <c:v>0.29963333333333342</c:v>
                </c:pt>
                <c:pt idx="2">
                  <c:v>0.29092452830188681</c:v>
                </c:pt>
                <c:pt idx="3">
                  <c:v>0.29632352941176476</c:v>
                </c:pt>
                <c:pt idx="4">
                  <c:v>0.31245454545454543</c:v>
                </c:pt>
                <c:pt idx="5">
                  <c:v>0.30936363636363634</c:v>
                </c:pt>
                <c:pt idx="6">
                  <c:v>0.31532857142857146</c:v>
                </c:pt>
                <c:pt idx="7">
                  <c:v>0.32899999999999996</c:v>
                </c:pt>
                <c:pt idx="8">
                  <c:v>0.34369602153491052</c:v>
                </c:pt>
                <c:pt idx="9">
                  <c:v>0.36265616206794388</c:v>
                </c:pt>
                <c:pt idx="10">
                  <c:v>0.37531107372246925</c:v>
                </c:pt>
                <c:pt idx="11">
                  <c:v>0.38388358848576942</c:v>
                </c:pt>
                <c:pt idx="12">
                  <c:v>0.40203707267159611</c:v>
                </c:pt>
                <c:pt idx="13">
                  <c:v>0.41405110447847215</c:v>
                </c:pt>
                <c:pt idx="14">
                  <c:v>0.42910222941299547</c:v>
                </c:pt>
                <c:pt idx="15">
                  <c:v>0.42997727243189671</c:v>
                </c:pt>
                <c:pt idx="16">
                  <c:v>0.44858262622221956</c:v>
                </c:pt>
                <c:pt idx="17">
                  <c:v>0.45921344238970513</c:v>
                </c:pt>
                <c:pt idx="18">
                  <c:v>0.47291359737185451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BB4-4A3F-9586-380A7E4B5A3A}"/>
            </c:ext>
          </c:extLst>
        </c:ser>
        <c:ser>
          <c:idx val="1"/>
          <c:order val="2"/>
          <c:tx>
            <c:strRef>
              <c:f>DATA!$B$11</c:f>
              <c:strCache>
                <c:ptCount val="1"/>
                <c:pt idx="0">
                  <c:v>CCCU Survey Median: All</c:v>
                </c:pt>
              </c:strCache>
            </c:strRef>
          </c:tx>
          <c:spPr>
            <a:ln>
              <a:solidFill>
                <a:srgbClr val="92D050"/>
              </a:solidFill>
              <a:prstDash val="sysDash"/>
            </a:ln>
          </c:spPr>
          <c:marker>
            <c:symbol val="none"/>
          </c:marker>
          <c:cat>
            <c:strRef>
              <c:f>DATA!$C$5:$BB$5</c:f>
              <c:strCache>
                <c:ptCount val="19"/>
                <c:pt idx="0">
                  <c:v>2000-01</c:v>
                </c:pt>
                <c:pt idx="1">
                  <c:v>2001-02</c:v>
                </c:pt>
                <c:pt idx="2">
                  <c:v>2002-03</c:v>
                </c:pt>
                <c:pt idx="3">
                  <c:v>2003-04</c:v>
                </c:pt>
                <c:pt idx="4">
                  <c:v>2004-05</c:v>
                </c:pt>
                <c:pt idx="5">
                  <c:v>2005-06</c:v>
                </c:pt>
                <c:pt idx="6">
                  <c:v>2006-07</c:v>
                </c:pt>
                <c:pt idx="7">
                  <c:v>2007-08</c:v>
                </c:pt>
                <c:pt idx="8">
                  <c:v>2008-09</c:v>
                </c:pt>
                <c:pt idx="9">
                  <c:v>2009-10</c:v>
                </c:pt>
                <c:pt idx="10">
                  <c:v>2010-11</c:v>
                </c:pt>
                <c:pt idx="11">
                  <c:v>2011-12</c:v>
                </c:pt>
                <c:pt idx="12">
                  <c:v>2012-13</c:v>
                </c:pt>
                <c:pt idx="13">
                  <c:v>2013-14</c:v>
                </c:pt>
                <c:pt idx="14">
                  <c:v>2014-15</c:v>
                </c:pt>
                <c:pt idx="15">
                  <c:v>2015-16</c:v>
                </c:pt>
                <c:pt idx="16">
                  <c:v>2016-17</c:v>
                </c:pt>
                <c:pt idx="17">
                  <c:v>2017-18</c:v>
                </c:pt>
                <c:pt idx="18">
                  <c:v>2018-19*</c:v>
                </c:pt>
              </c:strCache>
            </c:strRef>
          </c:cat>
          <c:val>
            <c:numRef>
              <c:f>DATA!$C$11:$BB$11</c:f>
              <c:numCache>
                <c:formatCode>0.0%</c:formatCode>
                <c:ptCount val="19"/>
                <c:pt idx="0">
                  <c:v>0.29299999999999998</c:v>
                </c:pt>
                <c:pt idx="1">
                  <c:v>0.307</c:v>
                </c:pt>
                <c:pt idx="2">
                  <c:v>0.29099999999999998</c:v>
                </c:pt>
                <c:pt idx="3">
                  <c:v>0.28899999999999998</c:v>
                </c:pt>
                <c:pt idx="4">
                  <c:v>0.30349999999999999</c:v>
                </c:pt>
                <c:pt idx="5">
                  <c:v>0.32150000000000001</c:v>
                </c:pt>
                <c:pt idx="6">
                  <c:v>0.318</c:v>
                </c:pt>
                <c:pt idx="7">
                  <c:v>0.32700000000000001</c:v>
                </c:pt>
                <c:pt idx="8">
                  <c:v>0.34133231383543605</c:v>
                </c:pt>
                <c:pt idx="9">
                  <c:v>0.35479505557087126</c:v>
                </c:pt>
                <c:pt idx="10">
                  <c:v>0.38592755870364903</c:v>
                </c:pt>
                <c:pt idx="11">
                  <c:v>0.39395842303528356</c:v>
                </c:pt>
                <c:pt idx="12">
                  <c:v>0.4068703793450017</c:v>
                </c:pt>
                <c:pt idx="13">
                  <c:v>0.42034518581574609</c:v>
                </c:pt>
                <c:pt idx="14">
                  <c:v>0.41847718958053509</c:v>
                </c:pt>
                <c:pt idx="15">
                  <c:v>0.42758381540534857</c:v>
                </c:pt>
                <c:pt idx="16">
                  <c:v>0.43771222751966155</c:v>
                </c:pt>
                <c:pt idx="17">
                  <c:v>0.46385366770704012</c:v>
                </c:pt>
                <c:pt idx="18">
                  <c:v>0.48299999999999998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8BB4-4A3F-9586-380A7E4B5A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4074880"/>
        <c:axId val="84076416"/>
      </c:lineChart>
      <c:catAx>
        <c:axId val="840748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Academic</a:t>
                </a:r>
                <a:r>
                  <a:rPr lang="en-US" baseline="0" dirty="0"/>
                  <a:t> Year:  * Estimated data for 2018-2019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84076416"/>
        <c:crosses val="autoZero"/>
        <c:auto val="1"/>
        <c:lblAlgn val="ctr"/>
        <c:lblOffset val="100"/>
        <c:noMultiLvlLbl val="0"/>
      </c:catAx>
      <c:valAx>
        <c:axId val="84076416"/>
        <c:scaling>
          <c:orientation val="minMax"/>
          <c:min val="0.2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Discount Rate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8407488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65572682569850393"/>
          <c:y val="0.68734919524720939"/>
          <c:w val="0.34309736951023861"/>
          <c:h val="0.15727404431137385"/>
        </c:manualLayout>
      </c:layout>
      <c:overlay val="1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2000" dirty="0"/>
              <a:t>NACUBO</a:t>
            </a:r>
            <a:r>
              <a:rPr lang="en-US" sz="2000" baseline="0" dirty="0"/>
              <a:t> Discount Rate</a:t>
            </a:r>
          </a:p>
          <a:p>
            <a:pPr>
              <a:defRPr/>
            </a:pPr>
            <a:r>
              <a:rPr lang="en-US" sz="2000" baseline="0" dirty="0"/>
              <a:t>Average per Student in Traditional Undergraduate Programs</a:t>
            </a: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6.9912340078782276E-2"/>
          <c:y val="2.2420024454970575E-2"/>
          <c:w val="0.91050052624560562"/>
          <c:h val="0.83227174837703655"/>
        </c:manualLayout>
      </c:layout>
      <c:lineChart>
        <c:grouping val="standard"/>
        <c:varyColors val="0"/>
        <c:ser>
          <c:idx val="3"/>
          <c:order val="0"/>
          <c:tx>
            <c:strRef>
              <c:f>DATA!$B$7</c:f>
              <c:strCache>
                <c:ptCount val="1"/>
                <c:pt idx="0">
                  <c:v>NACUBO Study: 1st/Full-time Freshmen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circle"/>
            <c:size val="8"/>
            <c:spPr>
              <a:ln>
                <a:solidFill>
                  <a:srgbClr val="FF0000"/>
                </a:solidFill>
              </a:ln>
            </c:spPr>
          </c:marker>
          <c:dLbls>
            <c:dLbl>
              <c:idx val="0"/>
              <c:layout>
                <c:manualLayout>
                  <c:x val="-3.3694945504395224E-2"/>
                  <c:y val="-2.6232440074524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82E-4F89-A4FB-9D906328E986}"/>
                </c:ext>
              </c:extLst>
            </c:dLbl>
            <c:dLbl>
              <c:idx val="18"/>
              <c:layout>
                <c:manualLayout>
                  <c:x val="-1.0743191851654092E-16"/>
                  <c:y val="-1.61430400458614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82E-4F89-A4FB-9D906328E9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7030A0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DATA!$C$5:$BB$5</c:f>
              <c:strCache>
                <c:ptCount val="19"/>
                <c:pt idx="0">
                  <c:v>2000-01</c:v>
                </c:pt>
                <c:pt idx="1">
                  <c:v>2001-02</c:v>
                </c:pt>
                <c:pt idx="2">
                  <c:v>2002-03</c:v>
                </c:pt>
                <c:pt idx="3">
                  <c:v>2003-04</c:v>
                </c:pt>
                <c:pt idx="4">
                  <c:v>2004-05</c:v>
                </c:pt>
                <c:pt idx="5">
                  <c:v>2005-06</c:v>
                </c:pt>
                <c:pt idx="6">
                  <c:v>2006-07</c:v>
                </c:pt>
                <c:pt idx="7">
                  <c:v>2007-08</c:v>
                </c:pt>
                <c:pt idx="8">
                  <c:v>2008-09</c:v>
                </c:pt>
                <c:pt idx="9">
                  <c:v>2009-10</c:v>
                </c:pt>
                <c:pt idx="10">
                  <c:v>2010-11</c:v>
                </c:pt>
                <c:pt idx="11">
                  <c:v>2011-12</c:v>
                </c:pt>
                <c:pt idx="12">
                  <c:v>2012-13</c:v>
                </c:pt>
                <c:pt idx="13">
                  <c:v>2013-14</c:v>
                </c:pt>
                <c:pt idx="14">
                  <c:v>2014-15</c:v>
                </c:pt>
                <c:pt idx="15">
                  <c:v>2015-16</c:v>
                </c:pt>
                <c:pt idx="16">
                  <c:v>2016-17</c:v>
                </c:pt>
                <c:pt idx="17">
                  <c:v>2017-18</c:v>
                </c:pt>
                <c:pt idx="18">
                  <c:v>2018-19*</c:v>
                </c:pt>
              </c:strCache>
            </c:strRef>
          </c:cat>
          <c:val>
            <c:numRef>
              <c:f>DATA!$C$7:$BB$7</c:f>
              <c:numCache>
                <c:formatCode>0.0%</c:formatCode>
                <c:ptCount val="19"/>
                <c:pt idx="0">
                  <c:v>0.373</c:v>
                </c:pt>
                <c:pt idx="1">
                  <c:v>0.379</c:v>
                </c:pt>
                <c:pt idx="2">
                  <c:v>0.38500000000000001</c:v>
                </c:pt>
                <c:pt idx="3">
                  <c:v>0.379</c:v>
                </c:pt>
                <c:pt idx="4">
                  <c:v>0.38100000000000001</c:v>
                </c:pt>
                <c:pt idx="5">
                  <c:v>0.38</c:v>
                </c:pt>
                <c:pt idx="6">
                  <c:v>0.38600000000000001</c:v>
                </c:pt>
                <c:pt idx="7">
                  <c:v>0.39100000000000001</c:v>
                </c:pt>
                <c:pt idx="8">
                  <c:v>0.39899999999999997</c:v>
                </c:pt>
                <c:pt idx="9">
                  <c:v>0.41600000000000004</c:v>
                </c:pt>
                <c:pt idx="10">
                  <c:v>0.42</c:v>
                </c:pt>
                <c:pt idx="11">
                  <c:v>0.44299999999999995</c:v>
                </c:pt>
                <c:pt idx="12">
                  <c:v>0.44799999999999995</c:v>
                </c:pt>
                <c:pt idx="13">
                  <c:v>0.46399999999999997</c:v>
                </c:pt>
                <c:pt idx="14">
                  <c:v>0.47100000000000003</c:v>
                </c:pt>
                <c:pt idx="15">
                  <c:v>0.48</c:v>
                </c:pt>
                <c:pt idx="16">
                  <c:v>0.48200000000000004</c:v>
                </c:pt>
                <c:pt idx="17">
                  <c:v>0.505</c:v>
                </c:pt>
                <c:pt idx="18">
                  <c:v>0.52200000000000002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82E-4F89-A4FB-9D906328E986}"/>
            </c:ext>
          </c:extLst>
        </c:ser>
        <c:ser>
          <c:idx val="0"/>
          <c:order val="1"/>
          <c:tx>
            <c:strRef>
              <c:f>DATA!$B$8</c:f>
              <c:strCache>
                <c:ptCount val="1"/>
                <c:pt idx="0">
                  <c:v>NACUBO Study: All</c:v>
                </c:pt>
              </c:strCache>
            </c:strRef>
          </c:tx>
          <c:spPr>
            <a:ln w="38100">
              <a:solidFill>
                <a:schemeClr val="tx1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3.0764950243143466E-2"/>
                  <c:y val="-3.63218401031884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82E-4F89-A4FB-9D906328E986}"/>
                </c:ext>
              </c:extLst>
            </c:dLbl>
            <c:dLbl>
              <c:idx val="18"/>
              <c:layout>
                <c:manualLayout>
                  <c:x val="-1.0743191851654092E-16"/>
                  <c:y val="1.81609200515941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82E-4F89-A4FB-9D906328E9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DATA!$C$5:$BB$5</c:f>
              <c:strCache>
                <c:ptCount val="19"/>
                <c:pt idx="0">
                  <c:v>2000-01</c:v>
                </c:pt>
                <c:pt idx="1">
                  <c:v>2001-02</c:v>
                </c:pt>
                <c:pt idx="2">
                  <c:v>2002-03</c:v>
                </c:pt>
                <c:pt idx="3">
                  <c:v>2003-04</c:v>
                </c:pt>
                <c:pt idx="4">
                  <c:v>2004-05</c:v>
                </c:pt>
                <c:pt idx="5">
                  <c:v>2005-06</c:v>
                </c:pt>
                <c:pt idx="6">
                  <c:v>2006-07</c:v>
                </c:pt>
                <c:pt idx="7">
                  <c:v>2007-08</c:v>
                </c:pt>
                <c:pt idx="8">
                  <c:v>2008-09</c:v>
                </c:pt>
                <c:pt idx="9">
                  <c:v>2009-10</c:v>
                </c:pt>
                <c:pt idx="10">
                  <c:v>2010-11</c:v>
                </c:pt>
                <c:pt idx="11">
                  <c:v>2011-12</c:v>
                </c:pt>
                <c:pt idx="12">
                  <c:v>2012-13</c:v>
                </c:pt>
                <c:pt idx="13">
                  <c:v>2013-14</c:v>
                </c:pt>
                <c:pt idx="14">
                  <c:v>2014-15</c:v>
                </c:pt>
                <c:pt idx="15">
                  <c:v>2015-16</c:v>
                </c:pt>
                <c:pt idx="16">
                  <c:v>2016-17</c:v>
                </c:pt>
                <c:pt idx="17">
                  <c:v>2017-18</c:v>
                </c:pt>
                <c:pt idx="18">
                  <c:v>2018-19*</c:v>
                </c:pt>
              </c:strCache>
            </c:strRef>
          </c:cat>
          <c:val>
            <c:numRef>
              <c:f>DATA!$C$8:$BB$8</c:f>
              <c:numCache>
                <c:formatCode>0.0%</c:formatCode>
                <c:ptCount val="19"/>
                <c:pt idx="0">
                  <c:v>0.33600000000000002</c:v>
                </c:pt>
                <c:pt idx="1">
                  <c:v>0.34200000000000003</c:v>
                </c:pt>
                <c:pt idx="2">
                  <c:v>0.34699999999999998</c:v>
                </c:pt>
                <c:pt idx="3">
                  <c:v>0.33900000000000002</c:v>
                </c:pt>
                <c:pt idx="4">
                  <c:v>0.34300000000000003</c:v>
                </c:pt>
                <c:pt idx="5">
                  <c:v>0.34300000000000003</c:v>
                </c:pt>
                <c:pt idx="6">
                  <c:v>0.35099999999999998</c:v>
                </c:pt>
                <c:pt idx="7">
                  <c:v>0.34699999999999998</c:v>
                </c:pt>
                <c:pt idx="8">
                  <c:v>0.36899999999999999</c:v>
                </c:pt>
                <c:pt idx="9">
                  <c:v>0.36099999999999999</c:v>
                </c:pt>
                <c:pt idx="10">
                  <c:v>0.36399999999999999</c:v>
                </c:pt>
                <c:pt idx="11">
                  <c:v>0.38600000000000001</c:v>
                </c:pt>
                <c:pt idx="12">
                  <c:v>0.40200000000000002</c:v>
                </c:pt>
                <c:pt idx="13">
                  <c:v>0.39800000000000002</c:v>
                </c:pt>
                <c:pt idx="14">
                  <c:v>0.41299999999999998</c:v>
                </c:pt>
                <c:pt idx="15">
                  <c:v>0.43</c:v>
                </c:pt>
                <c:pt idx="16">
                  <c:v>0.43200000000000005</c:v>
                </c:pt>
                <c:pt idx="17">
                  <c:v>0.44600000000000001</c:v>
                </c:pt>
                <c:pt idx="18">
                  <c:v>0.46299999999999997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82E-4F89-A4FB-9D906328E9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4074880"/>
        <c:axId val="84076416"/>
      </c:lineChart>
      <c:catAx>
        <c:axId val="840748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Academic</a:t>
                </a:r>
                <a:r>
                  <a:rPr lang="en-US" baseline="0" dirty="0"/>
                  <a:t> Year:  * Estimated data for 2018-2019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84076416"/>
        <c:crosses val="autoZero"/>
        <c:auto val="1"/>
        <c:lblAlgn val="ctr"/>
        <c:lblOffset val="100"/>
        <c:noMultiLvlLbl val="0"/>
      </c:catAx>
      <c:valAx>
        <c:axId val="84076416"/>
        <c:scaling>
          <c:orientation val="minMax"/>
          <c:min val="0.2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Discount Rate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8407488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57517125984251971"/>
          <c:y val="0.6207591550580307"/>
          <c:w val="0.42482874015748029"/>
          <c:h val="0.10552638544940095"/>
        </c:manualLayout>
      </c:layout>
      <c:overlay val="1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0.03333</cdr:x>
      <cdr:y>0.80645</cdr:y>
    </cdr:from>
    <cdr:to>
      <cdr:x>0.48333</cdr:x>
      <cdr:y>0.98387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4800" y="3810000"/>
          <a:ext cx="4114800" cy="8382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>
              <a:solidFill>
                <a:schemeClr val="tx2"/>
              </a:solidFill>
            </a:rPr>
            <a:t>Q. Under your current policy, what percent of institutionally controlled gift aid (excluding tuition remission) is awarded based on need, or awarded for Merit/Circumstance, and used to meet need, or awarded for Merit/Circumstance above need?</a:t>
          </a:r>
          <a:endParaRPr lang="en-US" sz="1100" dirty="0">
            <a:solidFill>
              <a:schemeClr val="tx2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0.90976</cdr:x>
      <cdr:y>0.92769</cdr:y>
    </cdr:from>
    <cdr:to>
      <cdr:x>0.98887</cdr:x>
      <cdr:y>0.96401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886701" y="5838623"/>
          <a:ext cx="6858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 dirty="0"/>
            <a:t>estimated</a:t>
          </a:r>
          <a:endParaRPr lang="en-US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0.11111</cdr:x>
      <cdr:y>0.05051</cdr:y>
    </cdr:from>
    <cdr:to>
      <cdr:x>0.89815</cdr:x>
      <cdr:y>0.13469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14400" y="228600"/>
          <a:ext cx="64770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0.03947</cdr:x>
      <cdr:y>0.38876</cdr:y>
    </cdr:from>
    <cdr:to>
      <cdr:x>0.97465</cdr:x>
      <cdr:y>0.38876</cdr:y>
    </cdr:to>
    <cdr:cxnSp macro="">
      <cdr:nvCxnSpPr>
        <cdr:cNvPr id="4" name="Straight Connector 3">
          <a:extLst xmlns:a="http://schemas.openxmlformats.org/drawingml/2006/main">
            <a:ext uri="{FF2B5EF4-FFF2-40B4-BE49-F238E27FC236}">
              <a16:creationId xmlns:a16="http://schemas.microsoft.com/office/drawing/2014/main" id="{BDCCFCAA-3F3A-4B04-929C-FB11A7847398}"/>
            </a:ext>
          </a:extLst>
        </cdr:cNvPr>
        <cdr:cNvCxnSpPr/>
      </cdr:nvCxnSpPr>
      <cdr:spPr bwMode="auto">
        <a:xfrm xmlns:a="http://schemas.openxmlformats.org/drawingml/2006/main">
          <a:off x="360947" y="1738420"/>
          <a:ext cx="8551286" cy="0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19050" cap="flat" cmpd="sng" algn="ctr">
          <a:solidFill>
            <a:schemeClr val="tx2">
              <a:lumMod val="60000"/>
              <a:lumOff val="40000"/>
            </a:schemeClr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42900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84" tIns="45542" rIns="91084" bIns="45542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en-US" dirty="0"/>
              <a:t>Financial Aid Survey Results: Trends in Affordability &amp; Financial Health</a:t>
            </a:r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3030" y="0"/>
            <a:ext cx="297338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84" tIns="45542" rIns="91084" bIns="45542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r>
              <a:rPr lang="en-US" dirty="0"/>
              <a:t>June 11, 2019</a:t>
            </a:r>
          </a:p>
        </p:txBody>
      </p:sp>
      <p:sp>
        <p:nvSpPr>
          <p:cNvPr id="225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4116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84" tIns="45542" rIns="91084" bIns="45542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5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86403" y="8685213"/>
            <a:ext cx="1370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84" tIns="45542" rIns="91084" bIns="45542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89DBA237-5E05-4124-A160-8B0B5A9178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699085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7338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84" tIns="45542" rIns="91084" bIns="45542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r>
              <a:rPr lang="en-US" dirty="0"/>
              <a:t>Financial Aid Survey Results: Trends in Affordability &amp; Financial Health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30" y="0"/>
            <a:ext cx="297338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84" tIns="45542" rIns="91084" bIns="45542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r>
              <a:rPr lang="en-US" dirty="0"/>
              <a:t>June 11, 2019</a:t>
            </a:r>
          </a:p>
        </p:txBody>
      </p:sp>
      <p:sp>
        <p:nvSpPr>
          <p:cNvPr id="727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7391" y="4343401"/>
            <a:ext cx="5483226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84" tIns="45542" rIns="91084" bIns="455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685213"/>
            <a:ext cx="297338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84" tIns="45542" rIns="91084" bIns="45542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30" y="8685213"/>
            <a:ext cx="297338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84" tIns="45542" rIns="91084" bIns="45542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00531AEA-A59A-445A-8427-1E6D06BC61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691246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531AEA-A59A-445A-8427-1E6D06BC6116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Financial Aid Survey Results: Trends in Affordability &amp; Financial Health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June 11, 2019</a:t>
            </a:r>
          </a:p>
        </p:txBody>
      </p:sp>
    </p:spTree>
    <p:extLst>
      <p:ext uri="{BB962C8B-B14F-4D97-AF65-F5344CB8AC3E}">
        <p14:creationId xmlns:p14="http://schemas.microsoft.com/office/powerpoint/2010/main" val="3651575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Financial Aid Survey Results: Trends in Affordability &amp; Financial Health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June 11,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31AEA-A59A-445A-8427-1E6D06BC611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1641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Financial Aid Survey Results: Trends in Affordability &amp; Financial Health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June 11,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31AEA-A59A-445A-8427-1E6D06BC6116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3995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3204B6-4652-4758-AC53-26AEBA17D6E7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Financial Aid Survey Results: Trends in Affordability &amp; Financial Health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June 11, 2019</a:t>
            </a:r>
          </a:p>
        </p:txBody>
      </p:sp>
    </p:spTree>
    <p:extLst>
      <p:ext uri="{BB962C8B-B14F-4D97-AF65-F5344CB8AC3E}">
        <p14:creationId xmlns:p14="http://schemas.microsoft.com/office/powerpoint/2010/main" val="30139995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531AEA-A59A-445A-8427-1E6D06BC6116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Financial Aid Survey Results: Trends in Affordability &amp; Financial Health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June 11, 2019</a:t>
            </a:r>
          </a:p>
        </p:txBody>
      </p:sp>
    </p:spTree>
    <p:extLst>
      <p:ext uri="{BB962C8B-B14F-4D97-AF65-F5344CB8AC3E}">
        <p14:creationId xmlns:p14="http://schemas.microsoft.com/office/powerpoint/2010/main" val="8475310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531AEA-A59A-445A-8427-1E6D06BC6116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Financial Aid Survey Results: Trends in Affordability &amp; Financial Health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June 11, 2019</a:t>
            </a:r>
          </a:p>
        </p:txBody>
      </p:sp>
    </p:spTree>
    <p:extLst>
      <p:ext uri="{BB962C8B-B14F-4D97-AF65-F5344CB8AC3E}">
        <p14:creationId xmlns:p14="http://schemas.microsoft.com/office/powerpoint/2010/main" val="40035676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FF0FD9-6168-4F4A-9C09-9A72FC58F6B3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Financial Aid Survey Results: Trends in Affordability &amp; Financial Health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June 11, 2019</a:t>
            </a:r>
          </a:p>
        </p:txBody>
      </p:sp>
    </p:spTree>
    <p:extLst>
      <p:ext uri="{BB962C8B-B14F-4D97-AF65-F5344CB8AC3E}">
        <p14:creationId xmlns:p14="http://schemas.microsoft.com/office/powerpoint/2010/main" val="3818688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Financial Aid Survey Results: Trends in Affordability &amp; Financial Health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June 11,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31AEA-A59A-445A-8427-1E6D06BC6116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7715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Financial Aid Survey Results: Trends in Affordability &amp; Financial Health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June 11,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31AEA-A59A-445A-8427-1E6D06BC6116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8866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531AEA-A59A-445A-8427-1E6D06BC6116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Financial Aid Survey Results: Trends in Affordability &amp; Financial Health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June 11, 2019</a:t>
            </a:r>
          </a:p>
        </p:txBody>
      </p:sp>
    </p:spTree>
    <p:extLst>
      <p:ext uri="{BB962C8B-B14F-4D97-AF65-F5344CB8AC3E}">
        <p14:creationId xmlns:p14="http://schemas.microsoft.com/office/powerpoint/2010/main" val="24604600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531AEA-A59A-445A-8427-1E6D06BC6116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Financial Aid Survey Results: Trends in Affordability &amp; Financial Health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June 11, 2019</a:t>
            </a:r>
          </a:p>
        </p:txBody>
      </p:sp>
    </p:spTree>
    <p:extLst>
      <p:ext uri="{BB962C8B-B14F-4D97-AF65-F5344CB8AC3E}">
        <p14:creationId xmlns:p14="http://schemas.microsoft.com/office/powerpoint/2010/main" val="314876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531AEA-A59A-445A-8427-1E6D06BC611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Financial Aid Survey Results: Trends in Affordability &amp; Financial Health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June 11, 2019</a:t>
            </a:r>
          </a:p>
        </p:txBody>
      </p:sp>
    </p:spTree>
    <p:extLst>
      <p:ext uri="{BB962C8B-B14F-4D97-AF65-F5344CB8AC3E}">
        <p14:creationId xmlns:p14="http://schemas.microsoft.com/office/powerpoint/2010/main" val="40699164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Financial Aid Survey Results: Trends in Affordability &amp; Financial Health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June 11,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531AEA-A59A-445A-8427-1E6D06BC6116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884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FF0FD9-6168-4F4A-9C09-9A72FC58F6B3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Financial Aid Survey Results: Trends in Affordability &amp; Financial Health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June 11, 2019</a:t>
            </a:r>
          </a:p>
        </p:txBody>
      </p:sp>
    </p:spTree>
    <p:extLst>
      <p:ext uri="{BB962C8B-B14F-4D97-AF65-F5344CB8AC3E}">
        <p14:creationId xmlns:p14="http://schemas.microsoft.com/office/powerpoint/2010/main" val="18689465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531AEA-A59A-445A-8427-1E6D06BC6116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Financial Aid Survey Results: Trends in Affordability &amp; Financial Health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June 11, 2019</a:t>
            </a:r>
          </a:p>
        </p:txBody>
      </p:sp>
    </p:spTree>
    <p:extLst>
      <p:ext uri="{BB962C8B-B14F-4D97-AF65-F5344CB8AC3E}">
        <p14:creationId xmlns:p14="http://schemas.microsoft.com/office/powerpoint/2010/main" val="384998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0095C2-AA90-4D9E-8F2F-24D9C358C05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Financial Aid Survey Results: Trends in Affordability &amp; Financial Health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June 11, 2019</a:t>
            </a:r>
          </a:p>
        </p:txBody>
      </p:sp>
    </p:spTree>
    <p:extLst>
      <p:ext uri="{BB962C8B-B14F-4D97-AF65-F5344CB8AC3E}">
        <p14:creationId xmlns:p14="http://schemas.microsoft.com/office/powerpoint/2010/main" val="4163484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873FC1-3FCF-4A08-9E36-28995599AD9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Financial Aid Survey Results: Trends in Affordability &amp; Financial Health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June 11, 2019</a:t>
            </a:r>
          </a:p>
        </p:txBody>
      </p:sp>
    </p:spTree>
    <p:extLst>
      <p:ext uri="{BB962C8B-B14F-4D97-AF65-F5344CB8AC3E}">
        <p14:creationId xmlns:p14="http://schemas.microsoft.com/office/powerpoint/2010/main" val="2758807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Financial Aid Survey Results: Trends in Affordability &amp; Financial Health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June 11,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531AEA-A59A-445A-8427-1E6D06BC611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7437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)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Financial Aid Survey Results: Trends in Affordability &amp; Financial Health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June 11,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31AEA-A59A-445A-8427-1E6D06BC611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8834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FF0FD9-6168-4F4A-9C09-9A72FC58F6B3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Financial Aid Survey Results: Trends in Affordability &amp; Financial Health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June 11, 2019</a:t>
            </a:r>
          </a:p>
        </p:txBody>
      </p:sp>
    </p:spTree>
    <p:extLst>
      <p:ext uri="{BB962C8B-B14F-4D97-AF65-F5344CB8AC3E}">
        <p14:creationId xmlns:p14="http://schemas.microsoft.com/office/powerpoint/2010/main" val="20053075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875CFF-080D-48A0-A3DF-0846E180BC03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Financial Aid Survey Results: Trends in Affordability &amp; Financial Health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June 11, 2019</a:t>
            </a:r>
          </a:p>
        </p:txBody>
      </p:sp>
    </p:spTree>
    <p:extLst>
      <p:ext uri="{BB962C8B-B14F-4D97-AF65-F5344CB8AC3E}">
        <p14:creationId xmlns:p14="http://schemas.microsoft.com/office/powerpoint/2010/main" val="23945152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531AEA-A59A-445A-8427-1E6D06BC611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Financial Aid Survey Results: Trends in Affordability &amp; Financial Health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June 11, 2019</a:t>
            </a:r>
          </a:p>
        </p:txBody>
      </p:sp>
    </p:spTree>
    <p:extLst>
      <p:ext uri="{BB962C8B-B14F-4D97-AF65-F5344CB8AC3E}">
        <p14:creationId xmlns:p14="http://schemas.microsoft.com/office/powerpoint/2010/main" val="810423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126163"/>
            <a:ext cx="9144000" cy="731837"/>
          </a:xfrm>
          <a:prstGeom prst="rect">
            <a:avLst/>
          </a:prstGeom>
          <a:solidFill>
            <a:srgbClr val="0E203E"/>
          </a:solidFill>
          <a:ln>
            <a:solidFill>
              <a:srgbClr val="222D4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E203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Slide Number Placeholder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F403B-766D-4C98-9209-A7EE4F942C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Content Placeholder 12" descr="logo2ws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03" r="-803"/>
          <a:stretch/>
        </p:blipFill>
        <p:spPr bwMode="auto">
          <a:xfrm>
            <a:off x="6977912" y="6240741"/>
            <a:ext cx="2039543" cy="498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 userDrawn="1"/>
        </p:nvSpPr>
        <p:spPr>
          <a:xfrm>
            <a:off x="0" y="1"/>
            <a:ext cx="9144000" cy="245781"/>
          </a:xfrm>
          <a:prstGeom prst="rect">
            <a:avLst/>
          </a:prstGeom>
          <a:solidFill>
            <a:srgbClr val="0E203E"/>
          </a:solidFill>
          <a:ln>
            <a:solidFill>
              <a:srgbClr val="222D4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E203E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76200" y="6477000"/>
            <a:ext cx="6705600" cy="249066"/>
          </a:xfrm>
          <a:prstGeom prst="rect">
            <a:avLst/>
          </a:prstGeom>
          <a:ln/>
        </p:spPr>
        <p:txBody>
          <a:bodyPr/>
          <a:lstStyle>
            <a:lvl1pPr>
              <a:defRPr sz="1100" i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2018 Bethel Study – 20th Annual Financial Aid Survey of CCCU Institutions – 12.21.2018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295AC-0F16-473E-A923-82DAD5D883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76200" y="6477000"/>
            <a:ext cx="6705600" cy="249066"/>
          </a:xfrm>
          <a:prstGeom prst="rect">
            <a:avLst/>
          </a:prstGeom>
          <a:ln/>
        </p:spPr>
        <p:txBody>
          <a:bodyPr/>
          <a:lstStyle>
            <a:lvl1pPr>
              <a:defRPr sz="1100" i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2018 Bethel Study – 20th Annual Financial Aid Survey of CCCU Institutions – 12.21.2018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71866-1588-4A75-A205-BA12695EB5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xfrm>
            <a:off x="76200" y="6477000"/>
            <a:ext cx="6705600" cy="249066"/>
          </a:xfrm>
          <a:prstGeom prst="rect">
            <a:avLst/>
          </a:prstGeom>
          <a:ln/>
        </p:spPr>
        <p:txBody>
          <a:bodyPr/>
          <a:lstStyle>
            <a:lvl1pPr>
              <a:defRPr sz="1100" i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2018 Bethel Study – 20th Annual Financial Aid Survey of CCCU Institutions – 12.21.2018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B1889-F2EE-4009-9E6D-EFF590E3C0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xfrm>
            <a:off x="76200" y="6477000"/>
            <a:ext cx="6705600" cy="249066"/>
          </a:xfrm>
          <a:prstGeom prst="rect">
            <a:avLst/>
          </a:prstGeom>
          <a:ln/>
        </p:spPr>
        <p:txBody>
          <a:bodyPr/>
          <a:lstStyle>
            <a:lvl1pPr>
              <a:defRPr sz="1100" i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2018 Bethel Study – 20th Annual Financial Aid Survey of CCCU Institutions – 12.21.2018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3E84A-C95C-4764-84DD-5F86FDEF82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2"/>
          </p:nvPr>
        </p:nvSpPr>
        <p:spPr>
          <a:xfrm>
            <a:off x="76200" y="6477000"/>
            <a:ext cx="6705600" cy="249066"/>
          </a:xfrm>
          <a:prstGeom prst="rect">
            <a:avLst/>
          </a:prstGeom>
          <a:ln/>
        </p:spPr>
        <p:txBody>
          <a:bodyPr/>
          <a:lstStyle>
            <a:lvl1pPr>
              <a:defRPr sz="1100" i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2018 Bethel Study – 20th Annual Financial Aid Survey of CCCU Institutions – 12.21.2018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7CE8E-5B3A-4ED5-9449-D2FC9BCE6A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2"/>
          </p:nvPr>
        </p:nvSpPr>
        <p:spPr>
          <a:xfrm>
            <a:off x="76200" y="6477000"/>
            <a:ext cx="6705600" cy="249066"/>
          </a:xfrm>
          <a:prstGeom prst="rect">
            <a:avLst/>
          </a:prstGeom>
          <a:ln/>
        </p:spPr>
        <p:txBody>
          <a:bodyPr/>
          <a:lstStyle>
            <a:lvl1pPr>
              <a:defRPr sz="1100" i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2018 Bethel Study – 20th Annual Financial Aid Survey of CCCU Institutions – 12.21.2018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Slide Number Placeholder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AAC3D-80E8-4CB4-AF85-1883E88C5D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76200" y="6477000"/>
            <a:ext cx="6705600" cy="249066"/>
          </a:xfrm>
          <a:prstGeom prst="rect">
            <a:avLst/>
          </a:prstGeom>
          <a:ln/>
        </p:spPr>
        <p:txBody>
          <a:bodyPr/>
          <a:lstStyle>
            <a:lvl1pPr>
              <a:defRPr sz="1100" i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2018 Bethel Study – 20th Annual Financial Aid Survey of CCCU Institutions – 12.21.2018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DF91F-C280-4D97-8B70-34EDF57192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xfrm>
            <a:off x="76200" y="6477000"/>
            <a:ext cx="6705600" cy="249066"/>
          </a:xfrm>
          <a:prstGeom prst="rect">
            <a:avLst/>
          </a:prstGeom>
          <a:ln/>
        </p:spPr>
        <p:txBody>
          <a:bodyPr/>
          <a:lstStyle>
            <a:lvl1pPr>
              <a:defRPr sz="1100" i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2018 Bethel Study – 20th Annual Financial Aid Survey of CCCU Institutions – 12.21.2018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F2EB2-E3DC-4926-833D-4D6A65834C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2"/>
          </p:nvPr>
        </p:nvSpPr>
        <p:spPr>
          <a:xfrm>
            <a:off x="76200" y="6477000"/>
            <a:ext cx="6705600" cy="249066"/>
          </a:xfrm>
          <a:prstGeom prst="rect">
            <a:avLst/>
          </a:prstGeom>
          <a:ln/>
        </p:spPr>
        <p:txBody>
          <a:bodyPr/>
          <a:lstStyle>
            <a:lvl1pPr>
              <a:defRPr sz="1100" i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2018 Bethel Study – 20th Annual Financial Aid Survey of CCCU Institutions – 12.21.2018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Slide Number Placeholder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851C0-7115-4E4A-A09E-62EF57FEDC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76200" y="6477000"/>
            <a:ext cx="6705600" cy="249066"/>
          </a:xfrm>
          <a:prstGeom prst="rect">
            <a:avLst/>
          </a:prstGeom>
          <a:ln/>
        </p:spPr>
        <p:txBody>
          <a:bodyPr/>
          <a:lstStyle>
            <a:lvl1pPr>
              <a:defRPr sz="1100" i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2018 Bethel Study – 20th Annual Financial Aid Survey of CCCU Institutions – 12.21.2018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ADBEC-7A62-4AE8-993A-250B47762F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76200" y="6477000"/>
            <a:ext cx="6705600" cy="249066"/>
          </a:xfrm>
          <a:prstGeom prst="rect">
            <a:avLst/>
          </a:prstGeom>
          <a:ln/>
        </p:spPr>
        <p:txBody>
          <a:bodyPr/>
          <a:lstStyle>
            <a:lvl1pPr>
              <a:defRPr sz="1100" i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2018 Bethel Study – 20th Annual Financial Aid Survey of CCCU Institutions – 12.21.2018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48C8D-FE9A-4707-8D6A-C9EF696ACC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76200" y="6477000"/>
            <a:ext cx="6705600" cy="249066"/>
          </a:xfrm>
          <a:prstGeom prst="rect">
            <a:avLst/>
          </a:prstGeom>
          <a:ln/>
        </p:spPr>
        <p:txBody>
          <a:bodyPr/>
          <a:lstStyle>
            <a:lvl1pPr>
              <a:defRPr sz="1100" i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2018 Bethel Study – 20th Annual Financial Aid Survey of CCCU Institutions – 12.21.2018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C04AA-8DE1-48AE-A369-12D3096791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2"/>
          </p:nvPr>
        </p:nvSpPr>
        <p:spPr>
          <a:xfrm>
            <a:off x="76200" y="6477000"/>
            <a:ext cx="6705600" cy="249066"/>
          </a:xfrm>
          <a:prstGeom prst="rect">
            <a:avLst/>
          </a:prstGeom>
          <a:ln/>
        </p:spPr>
        <p:txBody>
          <a:bodyPr/>
          <a:lstStyle>
            <a:lvl1pPr>
              <a:defRPr sz="1100" i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2018 Bethel Study – 20th Annual Financial Aid Survey of CCCU Institutions – 12.21.2018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0B4CD-03B0-4CEF-BCF4-D31DB6A214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2"/>
          </p:nvPr>
        </p:nvSpPr>
        <p:spPr>
          <a:xfrm>
            <a:off x="76200" y="6477000"/>
            <a:ext cx="6705600" cy="249066"/>
          </a:xfrm>
          <a:prstGeom prst="rect">
            <a:avLst/>
          </a:prstGeom>
          <a:ln/>
        </p:spPr>
        <p:txBody>
          <a:bodyPr/>
          <a:lstStyle>
            <a:lvl1pPr>
              <a:defRPr sz="1100" i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2018 Bethel Study – 20th Annual Financial Aid Survey of CCCU Institutions – 12.21.2018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4D8C0-3538-40CA-A5B0-B289668205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76200" y="6477000"/>
            <a:ext cx="6705600" cy="249066"/>
          </a:xfrm>
          <a:prstGeom prst="rect">
            <a:avLst/>
          </a:prstGeom>
          <a:ln/>
        </p:spPr>
        <p:txBody>
          <a:bodyPr/>
          <a:lstStyle>
            <a:lvl1pPr>
              <a:defRPr sz="1100" i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2018 Bethel Study – 20th Annual Financial Aid Survey of CCCU Institutions – 12.21.2018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A9A02-FEBA-41DD-99A3-380385494D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2"/>
          </p:nvPr>
        </p:nvSpPr>
        <p:spPr>
          <a:xfrm>
            <a:off x="76200" y="6477000"/>
            <a:ext cx="6705600" cy="249066"/>
          </a:xfrm>
          <a:prstGeom prst="rect">
            <a:avLst/>
          </a:prstGeom>
          <a:ln/>
        </p:spPr>
        <p:txBody>
          <a:bodyPr/>
          <a:lstStyle>
            <a:lvl1pPr>
              <a:defRPr sz="1100" i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2018 Bethel Study – 20th Annual Financial Aid Survey of CCCU Institutions – 12.21.2018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9253C-67CF-468D-BEF8-DA5F83118E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2"/>
          </p:nvPr>
        </p:nvSpPr>
        <p:spPr>
          <a:xfrm>
            <a:off x="76200" y="6477000"/>
            <a:ext cx="6705600" cy="249066"/>
          </a:xfrm>
          <a:prstGeom prst="rect">
            <a:avLst/>
          </a:prstGeom>
          <a:ln/>
        </p:spPr>
        <p:txBody>
          <a:bodyPr/>
          <a:lstStyle>
            <a:lvl1pPr>
              <a:defRPr sz="1100" i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2018 Bethel Study – 20th Annual Financial Aid Survey of CCCU Institutions – 12.21.2018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69BC9-F103-44FE-9358-31536A770D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xfrm>
            <a:off x="76200" y="6477000"/>
            <a:ext cx="6705600" cy="249066"/>
          </a:xfrm>
          <a:prstGeom prst="rect">
            <a:avLst/>
          </a:prstGeom>
          <a:ln/>
        </p:spPr>
        <p:txBody>
          <a:bodyPr/>
          <a:lstStyle>
            <a:lvl1pPr>
              <a:defRPr sz="1100" i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2018 Bethel Study – 20th Annual Financial Aid Survey of CCCU Institutions – 12.21.2018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391400" y="6553200"/>
            <a:ext cx="1371600" cy="304800"/>
          </a:xfrm>
          <a:prstGeom prst="rect">
            <a:avLst/>
          </a:prstGeom>
          <a:ln/>
        </p:spPr>
        <p:txBody>
          <a:bodyPr/>
          <a:lstStyle>
            <a:lvl1pPr algn="r">
              <a:defRPr sz="1400" b="0"/>
            </a:lvl1pPr>
          </a:lstStyle>
          <a:p>
            <a:pPr>
              <a:defRPr/>
            </a:pPr>
            <a:fld id="{35918D9C-B270-4E12-AAA2-5D8BF23C61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1"/>
            <a:ext cx="9144000" cy="245781"/>
          </a:xfrm>
          <a:prstGeom prst="rect">
            <a:avLst/>
          </a:prstGeom>
          <a:solidFill>
            <a:srgbClr val="0E203E"/>
          </a:solidFill>
          <a:ln>
            <a:solidFill>
              <a:srgbClr val="222D4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E203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6126163"/>
            <a:ext cx="9144000" cy="731837"/>
          </a:xfrm>
          <a:prstGeom prst="rect">
            <a:avLst/>
          </a:prstGeom>
          <a:solidFill>
            <a:srgbClr val="0E203E"/>
          </a:solidFill>
          <a:ln>
            <a:solidFill>
              <a:srgbClr val="222D4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E203E"/>
              </a:solidFill>
            </a:endParaRPr>
          </a:p>
        </p:txBody>
      </p:sp>
      <p:pic>
        <p:nvPicPr>
          <p:cNvPr id="10" name="Content Placeholder 12" descr="logo2ws.png"/>
          <p:cNvPicPr>
            <a:picLocks noChangeAspect="1"/>
          </p:cNvPicPr>
          <p:nvPr userDrawn="1"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03" r="-803"/>
          <a:stretch/>
        </p:blipFill>
        <p:spPr bwMode="auto">
          <a:xfrm>
            <a:off x="6977912" y="6240741"/>
            <a:ext cx="2039543" cy="498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76200" y="6477000"/>
            <a:ext cx="6705600" cy="249066"/>
          </a:xfrm>
          <a:prstGeom prst="rect">
            <a:avLst/>
          </a:prstGeom>
          <a:ln/>
        </p:spPr>
        <p:txBody>
          <a:bodyPr/>
          <a:lstStyle>
            <a:lvl1pPr>
              <a:defRPr sz="1100" i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2018 Bethel Study – 20th Annual Financial Aid Survey of CCCU Institutions – 12.21.2018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sv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/>
          <a:lstStyle/>
          <a:p>
            <a:r>
              <a:rPr lang="en-US" sz="3200" dirty="0"/>
              <a:t>2018 Bethel Study Results</a:t>
            </a:r>
            <a:br>
              <a:rPr lang="en-US" sz="3200" dirty="0"/>
            </a:br>
            <a:br>
              <a:rPr lang="en-US" dirty="0"/>
            </a:br>
            <a:r>
              <a:rPr lang="en-US" dirty="0"/>
              <a:t>Trends in Affordability &amp; Institutional Financial Health at CCCU Schools</a:t>
            </a:r>
            <a:endParaRPr lang="en-US" sz="32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/>
          <a:p>
            <a:r>
              <a:rPr lang="en-US" sz="1800" dirty="0"/>
              <a:t>Prepared By:</a:t>
            </a:r>
          </a:p>
          <a:p>
            <a:r>
              <a:rPr lang="en-US" sz="1800" dirty="0"/>
              <a:t>Dan Nelson: Chief Institutional Data &amp; Research Officer</a:t>
            </a:r>
          </a:p>
          <a:p>
            <a:r>
              <a:rPr lang="en-US" sz="1800" dirty="0"/>
              <a:t>Stef Holm: Institutional Data &amp; Research Senior Lead</a:t>
            </a:r>
          </a:p>
          <a:p>
            <a:r>
              <a:rPr lang="en-US" sz="1800" dirty="0"/>
              <a:t>Jeff Olson: Director of Financial Aid</a:t>
            </a:r>
          </a:p>
          <a:p>
            <a:r>
              <a:rPr lang="en-US" sz="1800" dirty="0"/>
              <a:t>November, 2018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76200" y="6477000"/>
            <a:ext cx="6705600" cy="249066"/>
          </a:xfrm>
        </p:spPr>
        <p:txBody>
          <a:bodyPr/>
          <a:lstStyle/>
          <a:p>
            <a:pPr>
              <a:defRPr/>
            </a:pPr>
            <a:r>
              <a:rPr lang="en-US" dirty="0"/>
              <a:t>2018 Bethel Study – 20th Annual Financial Aid Survey of CCCU Institutions – 12.21.2018</a:t>
            </a:r>
          </a:p>
        </p:txBody>
      </p:sp>
    </p:spTree>
    <p:extLst>
      <p:ext uri="{BB962C8B-B14F-4D97-AF65-F5344CB8AC3E}">
        <p14:creationId xmlns:p14="http://schemas.microsoft.com/office/powerpoint/2010/main" val="356877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AA9A02-FEBA-41DD-99A3-380385494DC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2018 Bethel Study – 20th Annual Financial Aid Survey of CCCU Institutions – 12.21.2018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2A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1883240"/>
              </p:ext>
            </p:extLst>
          </p:nvPr>
        </p:nvGraphicFramePr>
        <p:xfrm>
          <a:off x="0" y="228601"/>
          <a:ext cx="9144000" cy="5867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7499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AA9A02-FEBA-41DD-99A3-380385494DC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2018 Bethel Study – 20th Annual Financial Aid Survey of CCCU Institutions – 12.21.2018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30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173302"/>
              </p:ext>
            </p:extLst>
          </p:nvPr>
        </p:nvGraphicFramePr>
        <p:xfrm>
          <a:off x="0" y="228601"/>
          <a:ext cx="9144000" cy="586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49381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/>
          <a:lstStyle/>
          <a:p>
            <a:r>
              <a:rPr lang="en-US" sz="3200" dirty="0"/>
              <a:t>% of Institutionally Controlled Gift Aid (ICGA) </a:t>
            </a:r>
            <a:r>
              <a:rPr lang="en-US" sz="1800" dirty="0"/>
              <a:t>(p. 242ff.)</a:t>
            </a:r>
            <a:endParaRPr lang="en-US" sz="32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0" y="1371600"/>
          <a:ext cx="91440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FADBEC-7A62-4AE8-993A-250B47762FB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76200" y="6477000"/>
            <a:ext cx="6705600" cy="249066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2018 Bethel Study – 20th Annual Financial Aid Survey of CCCU Institutions – 12.21.2018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4BE692-DBA8-4D68-80A3-E1A8048ED274}"/>
              </a:ext>
            </a:extLst>
          </p:cNvPr>
          <p:cNvSpPr txBox="1"/>
          <p:nvPr/>
        </p:nvSpPr>
        <p:spPr>
          <a:xfrm>
            <a:off x="5943600" y="-30635"/>
            <a:ext cx="358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Traditional Undergraduate Programs</a:t>
            </a:r>
          </a:p>
        </p:txBody>
      </p:sp>
    </p:spTree>
    <p:extLst>
      <p:ext uri="{BB962C8B-B14F-4D97-AF65-F5344CB8AC3E}">
        <p14:creationId xmlns:p14="http://schemas.microsoft.com/office/powerpoint/2010/main" val="2875243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3200" dirty="0"/>
              <a:t>Frequently Named Competitors</a:t>
            </a:r>
            <a:r>
              <a:rPr lang="en-US" dirty="0"/>
              <a:t> </a:t>
            </a:r>
            <a:r>
              <a:rPr lang="en-US" sz="2000" dirty="0"/>
              <a:t>(p. 254ff.)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457200" y="1215232"/>
            <a:ext cx="4040188" cy="639762"/>
          </a:xfrm>
        </p:spPr>
        <p:txBody>
          <a:bodyPr/>
          <a:lstStyle/>
          <a:p>
            <a:pPr algn="ctr"/>
            <a:r>
              <a:rPr lang="en-US" sz="2000" dirty="0"/>
              <a:t># Times Listed as Competitor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7200" y="1890951"/>
            <a:ext cx="4343400" cy="3951288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12  Azusa Pacific University, CA</a:t>
            </a:r>
          </a:p>
          <a:p>
            <a:pPr marL="0" indent="0">
              <a:buNone/>
            </a:pPr>
            <a:r>
              <a:rPr lang="en-US" sz="1600" dirty="0"/>
              <a:t>10  Biola University, CA</a:t>
            </a:r>
          </a:p>
          <a:p>
            <a:pPr marL="0" indent="0">
              <a:buNone/>
            </a:pPr>
            <a:r>
              <a:rPr lang="en-US" sz="1600" dirty="0"/>
              <a:t>  9  Wheaton College, IL</a:t>
            </a:r>
          </a:p>
          <a:p>
            <a:pPr marL="0" indent="0">
              <a:buNone/>
            </a:pPr>
            <a:r>
              <a:rPr lang="en-US" sz="1600" dirty="0"/>
              <a:t>  8  California Baptist University, CA</a:t>
            </a:r>
          </a:p>
          <a:p>
            <a:pPr marL="0" indent="0">
              <a:buNone/>
            </a:pPr>
            <a:r>
              <a:rPr lang="en-US" sz="1600" dirty="0"/>
              <a:t>  6  George Fox University, OR</a:t>
            </a:r>
          </a:p>
          <a:p>
            <a:pPr marL="0" indent="0">
              <a:buNone/>
            </a:pPr>
            <a:r>
              <a:rPr lang="en-US" sz="1600" dirty="0"/>
              <a:t>  6  Indiana Wesleyan University-Marion, IN</a:t>
            </a:r>
          </a:p>
          <a:p>
            <a:pPr marL="0" indent="0">
              <a:buNone/>
            </a:pPr>
            <a:r>
              <a:rPr lang="en-US" sz="1600" dirty="0"/>
              <a:t>  5  Bethel University, MN</a:t>
            </a:r>
          </a:p>
          <a:p>
            <a:pPr marL="0" indent="0">
              <a:buNone/>
            </a:pPr>
            <a:r>
              <a:rPr lang="en-US" sz="1600" dirty="0"/>
              <a:t>  5  Westmont College, CA</a:t>
            </a:r>
          </a:p>
          <a:p>
            <a:pPr marL="0" indent="0">
              <a:buNone/>
            </a:pPr>
            <a:r>
              <a:rPr lang="en-US" sz="1600" dirty="0"/>
              <a:t>  5  Olivet Nazarene University, IL</a:t>
            </a:r>
          </a:p>
          <a:p>
            <a:pPr marL="0" indent="0">
              <a:buNone/>
            </a:pPr>
            <a:r>
              <a:rPr lang="en-US" sz="1600" dirty="0"/>
              <a:t>  5  Calvin College, MI</a:t>
            </a:r>
          </a:p>
          <a:p>
            <a:pPr marL="0" indent="0">
              <a:buNone/>
            </a:pPr>
            <a:r>
              <a:rPr lang="en-US" sz="1600" dirty="0"/>
              <a:t>  5  Dordt College, IA</a:t>
            </a:r>
          </a:p>
          <a:p>
            <a:pPr marL="0" indent="0">
              <a:buNone/>
            </a:pPr>
            <a:r>
              <a:rPr lang="en-US" sz="1600" dirty="0"/>
              <a:t>  5  Whitworth University, WA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>
          <a:xfrm>
            <a:off x="4645025" y="1240394"/>
            <a:ext cx="4041775" cy="639762"/>
          </a:xfrm>
        </p:spPr>
        <p:txBody>
          <a:bodyPr/>
          <a:lstStyle/>
          <a:p>
            <a:pPr algn="ctr"/>
            <a:r>
              <a:rPr lang="en-US" sz="2000" dirty="0"/>
              <a:t>Type of Competition?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>
          <a:xfrm>
            <a:off x="4645025" y="1901746"/>
            <a:ext cx="4041775" cy="3951288"/>
          </a:xfrm>
        </p:spPr>
        <p:txBody>
          <a:bodyPr/>
          <a:lstStyle/>
          <a:p>
            <a:r>
              <a:rPr lang="en-US" sz="1800" dirty="0"/>
              <a:t>CCCU</a:t>
            </a:r>
          </a:p>
          <a:p>
            <a:pPr lvl="1"/>
            <a:r>
              <a:rPr lang="en-US" sz="1600" dirty="0"/>
              <a:t>2017-18 = 39%</a:t>
            </a:r>
          </a:p>
          <a:p>
            <a:pPr lvl="1"/>
            <a:r>
              <a:rPr lang="en-US" sz="1600" dirty="0"/>
              <a:t>2013-14 = 41%</a:t>
            </a:r>
          </a:p>
          <a:p>
            <a:pPr lvl="1"/>
            <a:r>
              <a:rPr lang="en-US" sz="1600" dirty="0"/>
              <a:t>2009-10 = 42%</a:t>
            </a:r>
          </a:p>
          <a:p>
            <a:r>
              <a:rPr lang="en-US" sz="1800" dirty="0"/>
              <a:t>Other Private</a:t>
            </a:r>
          </a:p>
          <a:p>
            <a:pPr lvl="1"/>
            <a:r>
              <a:rPr lang="en-US" sz="1600" dirty="0"/>
              <a:t>2017-18 = 21%</a:t>
            </a:r>
          </a:p>
          <a:p>
            <a:pPr lvl="1"/>
            <a:r>
              <a:rPr lang="en-US" sz="1600" dirty="0"/>
              <a:t>2013-14 = 20%</a:t>
            </a:r>
          </a:p>
          <a:p>
            <a:pPr lvl="1"/>
            <a:r>
              <a:rPr lang="en-US" sz="1600" dirty="0"/>
              <a:t>2009-10 = 21%</a:t>
            </a:r>
          </a:p>
          <a:p>
            <a:r>
              <a:rPr lang="en-US" sz="1800" dirty="0"/>
              <a:t>Publics</a:t>
            </a:r>
          </a:p>
          <a:p>
            <a:pPr lvl="1"/>
            <a:r>
              <a:rPr lang="en-US" sz="1600" dirty="0"/>
              <a:t>2017-18 = 40%</a:t>
            </a:r>
          </a:p>
          <a:p>
            <a:pPr lvl="1"/>
            <a:r>
              <a:rPr lang="en-US" sz="1600" dirty="0"/>
              <a:t>2013-14 = 39%</a:t>
            </a:r>
          </a:p>
          <a:p>
            <a:pPr lvl="1"/>
            <a:r>
              <a:rPr lang="en-US" sz="1600" dirty="0"/>
              <a:t>2009-10 = 37%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FADBEC-7A62-4AE8-993A-250B47762FB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2018 Bethel Study – 20th Annual Financial Aid Survey of CCCU Institutions – 12.21.2018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914400" y="5711428"/>
            <a:ext cx="6934200" cy="379253"/>
          </a:xfrm>
          <a:prstGeom prst="rect">
            <a:avLst/>
          </a:prstGeom>
          <a:solidFill>
            <a:schemeClr val="bg1"/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Q. Who are your top 7-10 competitors (in traditional undergraduate programs)?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3C03EC-F657-45DE-8B86-C964C2CA1197}"/>
              </a:ext>
            </a:extLst>
          </p:cNvPr>
          <p:cNvSpPr txBox="1"/>
          <p:nvPr/>
        </p:nvSpPr>
        <p:spPr>
          <a:xfrm>
            <a:off x="7391400" y="3431738"/>
            <a:ext cx="1752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FF0000"/>
                </a:solidFill>
              </a:rPr>
              <a:t>46% of responding schools  identified a public institution as their #1 competitor (24/52)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6D60D48-F643-4963-A75B-18A1A369B935}"/>
              </a:ext>
            </a:extLst>
          </p:cNvPr>
          <p:cNvCxnSpPr/>
          <p:nvPr/>
        </p:nvCxnSpPr>
        <p:spPr bwMode="auto">
          <a:xfrm flipH="1">
            <a:off x="6781800" y="4267200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97249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8170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en-US" dirty="0"/>
              <a:t>Financial Health Indicators: Institution Perspective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743200"/>
            <a:ext cx="8229600" cy="3382963"/>
          </a:xfrm>
        </p:spPr>
        <p:txBody>
          <a:bodyPr/>
          <a:lstStyle/>
          <a:p>
            <a:pPr lvl="1" eaLnBrk="1" hangingPunct="1"/>
            <a:r>
              <a:rPr lang="en-US" dirty="0"/>
              <a:t>Tuition &amp; Fee Revenue</a:t>
            </a:r>
          </a:p>
          <a:p>
            <a:pPr lvl="1" eaLnBrk="1" hangingPunct="1"/>
            <a:r>
              <a:rPr lang="en-US" dirty="0"/>
              <a:t>Discount Rates   	</a:t>
            </a:r>
          </a:p>
          <a:p>
            <a:pPr lvl="1" eaLnBrk="1" hangingPunct="1"/>
            <a:r>
              <a:rPr lang="en-US" dirty="0"/>
              <a:t>Need</a:t>
            </a:r>
          </a:p>
          <a:p>
            <a:pPr lvl="1" eaLnBrk="1" hangingPunct="1"/>
            <a:r>
              <a:rPr lang="en-US" dirty="0"/>
              <a:t>Wealth Index</a:t>
            </a:r>
          </a:p>
          <a:p>
            <a:pPr lvl="1" eaLnBrk="1" hangingPunct="1"/>
            <a:r>
              <a:rPr lang="en-US" dirty="0"/>
              <a:t>Net Tuition Revenue</a:t>
            </a:r>
          </a:p>
          <a:p>
            <a:pPr lvl="1" eaLnBrk="1" hangingPunct="1"/>
            <a:endParaRPr lang="en-US" sz="2000" dirty="0"/>
          </a:p>
        </p:txBody>
      </p:sp>
      <p:sp>
        <p:nvSpPr>
          <p:cNvPr id="27653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A1C2ABCA-7D48-4AD5-A38F-B976C5F33CF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7652" name="Date Placeholder 9"/>
          <p:cNvSpPr>
            <a:spLocks noGrp="1"/>
          </p:cNvSpPr>
          <p:nvPr>
            <p:ph type="dt" sz="quarter" idx="2"/>
          </p:nvPr>
        </p:nvSpPr>
        <p:spPr>
          <a:xfrm>
            <a:off x="0" y="6534150"/>
            <a:ext cx="8077200" cy="32385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dirty="0"/>
              <a:t>2018 Bethel Study – 20th Annual Financial Aid Survey of CCCU Institutions – 12.21.2018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3200" dirty="0"/>
              <a:t>Tuition and Fee Revenue </a:t>
            </a:r>
            <a:r>
              <a:rPr lang="en-US" sz="1800" dirty="0"/>
              <a:t>(see p. 18)</a:t>
            </a:r>
            <a:endParaRPr lang="en-US" sz="2400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447800"/>
            <a:ext cx="3352800" cy="4267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The 62 responding schools reported ’17-’18 tuition &amp; fee revenue of $3.89 Billion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Extrapolating to the entire CCCU membership, tuition &amp; fee revenue at CCCU schools is over $6 Billion annually.</a:t>
            </a:r>
          </a:p>
          <a:p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25687437"/>
              </p:ext>
            </p:extLst>
          </p:nvPr>
        </p:nvGraphicFramePr>
        <p:xfrm>
          <a:off x="3733800" y="1270000"/>
          <a:ext cx="4953001" cy="462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Year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Traditional Programs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Non-Traditional</a:t>
                      </a:r>
                      <a:r>
                        <a:rPr lang="en-US" baseline="0" dirty="0"/>
                        <a:t> Programs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Graduate Programs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‘08-’09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81.6%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9.5%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‘09-10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79.5%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9.3%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11.3%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‘10-’11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79.1%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12.1%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‘11-’12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78.5%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11.5%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‘12-’13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80.2%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11.6%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’13-’14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80.5%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11.0%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’14-’15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78.8%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12.4%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’15-’16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79.3%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12.2%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‘16-’17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79.6%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13.1%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0887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‘17-’18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74.1%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19.0%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7354433"/>
                  </a:ext>
                </a:extLst>
              </a:tr>
            </a:tbl>
          </a:graphicData>
        </a:graphic>
      </p:graphicFrame>
      <p:sp>
        <p:nvSpPr>
          <p:cNvPr id="28677" name="Date Placeholder 5"/>
          <p:cNvSpPr>
            <a:spLocks noGrp="1"/>
          </p:cNvSpPr>
          <p:nvPr>
            <p:ph type="dt" sz="half" idx="12"/>
          </p:nvPr>
        </p:nvSpPr>
        <p:spPr>
          <a:xfrm>
            <a:off x="381000" y="6534150"/>
            <a:ext cx="8001000" cy="32385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dirty="0"/>
              <a:t>2018 Bethel Study – 20th Annual Financial Aid Survey of CCCU Institutions – 12.21.2018</a:t>
            </a:r>
          </a:p>
        </p:txBody>
      </p:sp>
      <p:sp>
        <p:nvSpPr>
          <p:cNvPr id="28676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249BA889-2579-4F32-AF81-A08368A473C5}" type="slidenum">
              <a:rPr lang="en-US" smtClean="0"/>
              <a:pPr/>
              <a:t>15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442ECD0-36DB-4608-A005-BAFA9D2CBF17}"/>
              </a:ext>
            </a:extLst>
          </p:cNvPr>
          <p:cNvCxnSpPr>
            <a:cxnSpLocks/>
          </p:cNvCxnSpPr>
          <p:nvPr/>
        </p:nvCxnSpPr>
        <p:spPr bwMode="auto">
          <a:xfrm>
            <a:off x="3657600" y="5562600"/>
            <a:ext cx="52578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3200" dirty="0"/>
              <a:t>How Dependent are Schools on Student and Family Loans? </a:t>
            </a:r>
            <a:r>
              <a:rPr lang="en-US" sz="2000" dirty="0"/>
              <a:t>(see p. 63)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276600" y="1600200"/>
            <a:ext cx="5715000" cy="4525963"/>
          </a:xfrm>
        </p:spPr>
        <p:txBody>
          <a:bodyPr/>
          <a:lstStyle/>
          <a:p>
            <a:pPr eaLnBrk="1" hangingPunct="1"/>
            <a:r>
              <a:rPr lang="en-US" sz="2400" dirty="0"/>
              <a:t>Recorded loans (including PLUS) exceed 50% of tuition &amp; fee revenue at only 2 of 62 reporting schools (3%)</a:t>
            </a:r>
          </a:p>
          <a:p>
            <a:pPr lvl="1" eaLnBrk="1" hangingPunct="1"/>
            <a:r>
              <a:rPr lang="en-US" sz="2000" dirty="0"/>
              <a:t>2% on 2017 survey</a:t>
            </a:r>
          </a:p>
          <a:p>
            <a:pPr eaLnBrk="1" hangingPunct="1"/>
            <a:r>
              <a:rPr lang="en-US" sz="2400" dirty="0"/>
              <a:t>Loans are less than 30% of tuition and fee revenue at 39 of 62 schools (63%)</a:t>
            </a:r>
          </a:p>
          <a:p>
            <a:pPr lvl="1" eaLnBrk="1" hangingPunct="1"/>
            <a:r>
              <a:rPr lang="en-US" sz="2000" dirty="0"/>
              <a:t>52% on 2017 survey</a:t>
            </a:r>
          </a:p>
          <a:p>
            <a:pPr eaLnBrk="1" hangingPunct="1"/>
            <a:r>
              <a:rPr lang="en-US" sz="2400" dirty="0"/>
              <a:t>The median percentage is 27.6%, compared with</a:t>
            </a:r>
          </a:p>
          <a:p>
            <a:pPr lvl="1" eaLnBrk="1" hangingPunct="1"/>
            <a:r>
              <a:rPr lang="en-US" sz="1800" dirty="0"/>
              <a:t>29.3% on 2017 survey</a:t>
            </a:r>
          </a:p>
          <a:p>
            <a:pPr lvl="1" eaLnBrk="1" hangingPunct="1"/>
            <a:r>
              <a:rPr lang="en-US" sz="1800" dirty="0"/>
              <a:t>31.0% on 2016 survey</a:t>
            </a:r>
          </a:p>
          <a:p>
            <a:pPr lvl="1" eaLnBrk="1" hangingPunct="1"/>
            <a:r>
              <a:rPr lang="en-US" sz="1800" dirty="0"/>
              <a:t>32.9% on 2015 survey</a:t>
            </a:r>
          </a:p>
        </p:txBody>
      </p:sp>
      <p:pic>
        <p:nvPicPr>
          <p:cNvPr id="50180" name="Picture 4" descr="j02903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133600"/>
            <a:ext cx="280193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2" name="Date Placeholder 6"/>
          <p:cNvSpPr>
            <a:spLocks noGrp="1"/>
          </p:cNvSpPr>
          <p:nvPr>
            <p:ph type="dt" sz="quarter" idx="12"/>
          </p:nvPr>
        </p:nvSpPr>
        <p:spPr>
          <a:xfrm>
            <a:off x="381000" y="6534150"/>
            <a:ext cx="8001000" cy="32385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dirty="0"/>
              <a:t>2018 Bethel Study – 20th Annual Financial Aid Survey of CCCU Institutions – 12.21.2018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43600" y="-30635"/>
            <a:ext cx="358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Traditional Undergraduate Programs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160777-93B0-4AB1-BFC9-72DADA1120A6}"/>
              </a:ext>
            </a:extLst>
          </p:cNvPr>
          <p:cNvSpPr/>
          <p:nvPr/>
        </p:nvSpPr>
        <p:spPr bwMode="auto">
          <a:xfrm>
            <a:off x="7239000" y="4343400"/>
            <a:ext cx="1181100" cy="3810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solidFill>
                  <a:srgbClr val="FF0000"/>
                </a:solidFill>
              </a:ln>
              <a:noFill/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6400800" cy="1600200"/>
          </a:xfrm>
          <a:noFill/>
        </p:spPr>
        <p:txBody>
          <a:bodyPr/>
          <a:lstStyle/>
          <a:p>
            <a:pPr eaLnBrk="1" hangingPunct="1"/>
            <a:r>
              <a:rPr lang="en-US" sz="3200" dirty="0"/>
              <a:t>Percentage of 2017-18 Institutional Gift Aid (IGA) that is “funded” </a:t>
            </a:r>
            <a:r>
              <a:rPr lang="en-US" sz="2000" dirty="0"/>
              <a:t>(see p. 43)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408238"/>
            <a:ext cx="8229600" cy="3687762"/>
          </a:xfrm>
        </p:spPr>
        <p:txBody>
          <a:bodyPr/>
          <a:lstStyle/>
          <a:p>
            <a:pPr eaLnBrk="1" hangingPunct="1"/>
            <a:r>
              <a:rPr lang="en-US" sz="2800" dirty="0"/>
              <a:t>The typical (median) school reports that 3.9% of institutional gift aid (not including tuition remission) has a specific funding source (endowed or restricted).</a:t>
            </a:r>
          </a:p>
          <a:p>
            <a:pPr lvl="1" eaLnBrk="1" hangingPunct="1"/>
            <a:r>
              <a:rPr lang="en-US" sz="2400" dirty="0"/>
              <a:t>3 schools report that over 15% of IGA is funded.</a:t>
            </a:r>
          </a:p>
          <a:p>
            <a:pPr lvl="1" eaLnBrk="1" hangingPunct="1"/>
            <a:r>
              <a:rPr lang="en-US" sz="2400" dirty="0"/>
              <a:t>9 schools report between 10-15% of IGA is funded</a:t>
            </a:r>
          </a:p>
          <a:p>
            <a:pPr lvl="1" eaLnBrk="1" hangingPunct="1"/>
            <a:r>
              <a:rPr lang="en-US" sz="2400" dirty="0"/>
              <a:t>15 schools report between 5.0-9.9% of IGA is funded</a:t>
            </a:r>
          </a:p>
          <a:p>
            <a:pPr lvl="1" eaLnBrk="1" hangingPunct="1"/>
            <a:r>
              <a:rPr lang="en-US" sz="2400" dirty="0"/>
              <a:t>35 schools report that less than 5% of IGA is funded</a:t>
            </a:r>
          </a:p>
        </p:txBody>
      </p:sp>
      <p:pic>
        <p:nvPicPr>
          <p:cNvPr id="37892" name="Picture 4" descr="j042806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228600"/>
            <a:ext cx="1981200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4" name="Date Placeholder 6"/>
          <p:cNvSpPr>
            <a:spLocks noGrp="1"/>
          </p:cNvSpPr>
          <p:nvPr>
            <p:ph type="dt" sz="quarter" idx="2"/>
          </p:nvPr>
        </p:nvSpPr>
        <p:spPr>
          <a:xfrm>
            <a:off x="381000" y="6534150"/>
            <a:ext cx="8077200" cy="32385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dirty="0"/>
              <a:t>2018 Bethel Study – 20th Annual Financial Aid Survey of CCCU Institutions – 12.21.2018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43600" y="-30635"/>
            <a:ext cx="358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Traditional Undergraduate Programs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274638"/>
            <a:ext cx="6629400" cy="1143000"/>
          </a:xfrm>
          <a:noFill/>
        </p:spPr>
        <p:txBody>
          <a:bodyPr/>
          <a:lstStyle/>
          <a:p>
            <a:pPr eaLnBrk="1" hangingPunct="1"/>
            <a:r>
              <a:rPr lang="en-US" dirty="0"/>
              <a:t>Discount Rate Calculation </a:t>
            </a:r>
            <a:endParaRPr lang="en-US" sz="2000" dirty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1616" y="1982569"/>
            <a:ext cx="8229600" cy="4037231"/>
          </a:xfrm>
        </p:spPr>
        <p:txBody>
          <a:bodyPr/>
          <a:lstStyle/>
          <a:p>
            <a:pPr eaLnBrk="1" hangingPunct="1"/>
            <a:r>
              <a:rPr lang="en-US" dirty="0"/>
              <a:t>Unfunded</a:t>
            </a:r>
          </a:p>
          <a:p>
            <a:pPr lvl="1" eaLnBrk="1" hangingPunct="1"/>
            <a:r>
              <a:rPr lang="en-US" dirty="0"/>
              <a:t>"Unrestricted Institutional gift aid" divided by "tuition and fee revenue"</a:t>
            </a:r>
          </a:p>
          <a:p>
            <a:pPr eaLnBrk="1" hangingPunct="1"/>
            <a:r>
              <a:rPr lang="en-US" dirty="0"/>
              <a:t>NACUBO</a:t>
            </a:r>
          </a:p>
          <a:p>
            <a:pPr lvl="1" eaLnBrk="1" hangingPunct="1"/>
            <a:r>
              <a:rPr lang="en-US" dirty="0"/>
              <a:t>(Unrestricted institutional gift aid + endowed + restricted) divided by "tuition and fee revenue"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Neither calculation includes employee tuition remissions</a:t>
            </a:r>
          </a:p>
        </p:txBody>
      </p:sp>
      <p:pic>
        <p:nvPicPr>
          <p:cNvPr id="55300" name="Picture 4" descr="MCj0290911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1" y="457201"/>
            <a:ext cx="123807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3" name="Date Placeholder 7"/>
          <p:cNvSpPr>
            <a:spLocks noGrp="1"/>
          </p:cNvSpPr>
          <p:nvPr>
            <p:ph type="dt" sz="quarter" idx="12"/>
          </p:nvPr>
        </p:nvSpPr>
        <p:spPr>
          <a:xfrm>
            <a:off x="381000" y="6534150"/>
            <a:ext cx="8153400" cy="32385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dirty="0"/>
              <a:t>2018 Bethel Study – 20th Annual Financial Aid Survey of CCCU Institutions – 12.21.2018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74638"/>
            <a:ext cx="8153400" cy="1143000"/>
          </a:xfrm>
          <a:noFill/>
        </p:spPr>
        <p:txBody>
          <a:bodyPr/>
          <a:lstStyle/>
          <a:p>
            <a:pPr eaLnBrk="1" hangingPunct="1"/>
            <a:r>
              <a:rPr lang="en-US" sz="3200" dirty="0"/>
              <a:t>2017-18 Discount Rates (All Students)</a:t>
            </a:r>
            <a:br>
              <a:rPr lang="en-US" sz="3600" dirty="0"/>
            </a:br>
            <a:r>
              <a:rPr lang="en-US" sz="2000" dirty="0"/>
              <a:t>(see pp. 117-122</a:t>
            </a:r>
            <a:r>
              <a:rPr lang="en-US" sz="2400" dirty="0"/>
              <a:t>)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2793" y="14478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62 schools reported Unfunded discount rates from 14.5% to 59.5% (next lowest was 26.6%)</a:t>
            </a:r>
          </a:p>
          <a:p>
            <a:pPr lvl="1" eaLnBrk="1" hangingPunct="1"/>
            <a:r>
              <a:rPr lang="en-US" sz="2400" dirty="0"/>
              <a:t>1</a:t>
            </a:r>
            <a:r>
              <a:rPr lang="en-US" sz="2400" baseline="30000" dirty="0"/>
              <a:t>st</a:t>
            </a:r>
            <a:r>
              <a:rPr lang="en-US" sz="2400" dirty="0"/>
              <a:t> Quartile: 39.9% </a:t>
            </a:r>
            <a:r>
              <a:rPr lang="en-US" sz="2000" dirty="0"/>
              <a:t>(38.5 last year)</a:t>
            </a:r>
          </a:p>
          <a:p>
            <a:pPr lvl="1" eaLnBrk="1" hangingPunct="1"/>
            <a:r>
              <a:rPr lang="en-US" sz="2400" dirty="0"/>
              <a:t>2</a:t>
            </a:r>
            <a:r>
              <a:rPr lang="en-US" sz="2400" baseline="30000" dirty="0"/>
              <a:t>nd</a:t>
            </a:r>
            <a:r>
              <a:rPr lang="en-US" sz="2400" dirty="0"/>
              <a:t> Quartile (median):  43.3% </a:t>
            </a:r>
            <a:r>
              <a:rPr lang="en-US" sz="2000" dirty="0"/>
              <a:t>(41.9% last year)</a:t>
            </a:r>
          </a:p>
          <a:p>
            <a:pPr lvl="1" eaLnBrk="1" hangingPunct="1"/>
            <a:r>
              <a:rPr lang="en-US" sz="2400" dirty="0"/>
              <a:t>3</a:t>
            </a:r>
            <a:r>
              <a:rPr lang="en-US" sz="2400" baseline="30000" dirty="0"/>
              <a:t>rd</a:t>
            </a:r>
            <a:r>
              <a:rPr lang="en-US" sz="2400" dirty="0"/>
              <a:t> Quartile: 47.4% </a:t>
            </a:r>
            <a:r>
              <a:rPr lang="en-US" sz="2000" dirty="0"/>
              <a:t>(46.7% last year)</a:t>
            </a:r>
          </a:p>
          <a:p>
            <a:pPr eaLnBrk="1" hangingPunct="1">
              <a:lnSpc>
                <a:spcPct val="90000"/>
              </a:lnSpc>
            </a:pPr>
            <a:endParaRPr lang="en-US" sz="2000" dirty="0"/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The NACUBO discount rate for the same schools ranged from 29.5% to 61.0%</a:t>
            </a:r>
          </a:p>
          <a:p>
            <a:pPr lvl="1" eaLnBrk="1" hangingPunct="1"/>
            <a:r>
              <a:rPr lang="en-US" sz="2400" dirty="0"/>
              <a:t>1</a:t>
            </a:r>
            <a:r>
              <a:rPr lang="en-US" sz="2400" baseline="30000" dirty="0"/>
              <a:t>st</a:t>
            </a:r>
            <a:r>
              <a:rPr lang="en-US" sz="2400" dirty="0"/>
              <a:t> Quartile: 43.2% </a:t>
            </a:r>
            <a:r>
              <a:rPr lang="en-US" sz="2000" dirty="0"/>
              <a:t>(41.3% last year)</a:t>
            </a:r>
          </a:p>
          <a:p>
            <a:pPr lvl="1" eaLnBrk="1" hangingPunct="1"/>
            <a:r>
              <a:rPr lang="en-US" sz="2400" dirty="0"/>
              <a:t>2</a:t>
            </a:r>
            <a:r>
              <a:rPr lang="en-US" sz="2400" baseline="30000" dirty="0"/>
              <a:t>nd</a:t>
            </a:r>
            <a:r>
              <a:rPr lang="en-US" sz="2400" dirty="0"/>
              <a:t> Quartile (median): 46.1%  </a:t>
            </a:r>
            <a:r>
              <a:rPr lang="en-US" sz="2000" dirty="0"/>
              <a:t>(43.8% last year)</a:t>
            </a:r>
          </a:p>
          <a:p>
            <a:pPr lvl="1" eaLnBrk="1" hangingPunct="1"/>
            <a:r>
              <a:rPr lang="en-US" sz="2400" dirty="0"/>
              <a:t>3</a:t>
            </a:r>
            <a:r>
              <a:rPr lang="en-US" sz="2400" baseline="30000" dirty="0"/>
              <a:t>rd</a:t>
            </a:r>
            <a:r>
              <a:rPr lang="en-US" sz="2400" dirty="0"/>
              <a:t> Quartile: 50.2% </a:t>
            </a:r>
            <a:r>
              <a:rPr lang="en-US" sz="2000" dirty="0"/>
              <a:t>(50.6% last year)</a:t>
            </a:r>
          </a:p>
        </p:txBody>
      </p:sp>
      <p:pic>
        <p:nvPicPr>
          <p:cNvPr id="56325" name="Picture 5" descr="MCj0078804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4158" y="4495800"/>
            <a:ext cx="1561241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7" name="Date Placeholder 7"/>
          <p:cNvSpPr>
            <a:spLocks noGrp="1"/>
          </p:cNvSpPr>
          <p:nvPr>
            <p:ph type="dt" sz="quarter" idx="2"/>
          </p:nvPr>
        </p:nvSpPr>
        <p:spPr>
          <a:xfrm>
            <a:off x="381000" y="6534150"/>
            <a:ext cx="8077200" cy="32385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dirty="0"/>
              <a:t>2018 Bethel Study – 20th Annual Financial Aid Survey of CCCU Institutions – 12.21.2018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43600" y="-30635"/>
            <a:ext cx="358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Traditional Undergraduate Programs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0063EB-2D23-45FF-950E-1D2832A4ABB4}"/>
              </a:ext>
            </a:extLst>
          </p:cNvPr>
          <p:cNvSpPr/>
          <p:nvPr/>
        </p:nvSpPr>
        <p:spPr bwMode="auto">
          <a:xfrm>
            <a:off x="4267200" y="2743200"/>
            <a:ext cx="990600" cy="4572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solidFill>
                  <a:srgbClr val="FF0000"/>
                </a:solidFill>
              </a:ln>
              <a:noFill/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Authors</a:t>
            </a:r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2"/>
          </p:nvPr>
        </p:nvSpPr>
        <p:spPr>
          <a:xfrm>
            <a:off x="76200" y="6477000"/>
            <a:ext cx="6705600" cy="249066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1100" b="1" i="1" dirty="0">
                <a:solidFill>
                  <a:schemeClr val="bg1"/>
                </a:solidFill>
              </a:rPr>
              <a:t>2018 Bethel Study – 20th Annual Financial Aid Survey of CCCU Institutions – 12.21.2018</a:t>
            </a:r>
          </a:p>
        </p:txBody>
      </p:sp>
      <p:pic>
        <p:nvPicPr>
          <p:cNvPr id="1026" name="Picture 2" descr="https://bsp-nas-dav.bethel.edu/IDCentre/Photos/495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0712"/>
            <a:ext cx="2025388" cy="2254302"/>
          </a:xfrm>
          <a:prstGeom prst="rect">
            <a:avLst/>
          </a:prstGeom>
          <a:noFill/>
          <a:effectLst>
            <a:softEdge rad="25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2" t="5286" r="10484" b="8849"/>
          <a:stretch/>
        </p:blipFill>
        <p:spPr>
          <a:xfrm>
            <a:off x="6755129" y="1382375"/>
            <a:ext cx="1752600" cy="2438400"/>
          </a:xfrm>
          <a:prstGeom prst="rect">
            <a:avLst/>
          </a:prstGeom>
          <a:effectLst>
            <a:softEdge rad="25400"/>
          </a:effectLst>
        </p:spPr>
      </p:pic>
      <p:sp>
        <p:nvSpPr>
          <p:cNvPr id="4" name="TextBox 3"/>
          <p:cNvSpPr txBox="1"/>
          <p:nvPr/>
        </p:nvSpPr>
        <p:spPr>
          <a:xfrm>
            <a:off x="3581400" y="5315923"/>
            <a:ext cx="1978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Dan Nelson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81801" y="3821668"/>
            <a:ext cx="1725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Jeff Olson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1" y="3739793"/>
            <a:ext cx="2025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Stef Holm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7CBBD3-D303-48F5-AB51-56B127CC63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060" y="3133031"/>
            <a:ext cx="1492754" cy="220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7889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2018 Bethel Study – 20th Annual Financial Aid Survey of CCCU Institutions – 12.21.2018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43600" y="-30635"/>
            <a:ext cx="358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Traditional Undergraduate Programs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0000000-0008-0000-0B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409546"/>
              </p:ext>
            </p:extLst>
          </p:nvPr>
        </p:nvGraphicFramePr>
        <p:xfrm>
          <a:off x="0" y="277143"/>
          <a:ext cx="9144000" cy="5818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731980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2018 Bethel Study – 20th Annual Financial Aid Survey of CCCU Institutions – 12.21.2018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43600" y="-30635"/>
            <a:ext cx="358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Traditional Undergraduate Programs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0000000-0008-0000-0E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172743"/>
              </p:ext>
            </p:extLst>
          </p:nvPr>
        </p:nvGraphicFramePr>
        <p:xfrm>
          <a:off x="0" y="277143"/>
          <a:ext cx="9144000" cy="5818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014345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00F6FBC-424B-47EC-A515-2F662B5F9C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AA9A02-FEBA-41DD-99A3-380385494DC4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05601F-D612-46CD-9894-6DEB14978B5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2018 Bethel Study – 20th Annual Financial Aid Survey of CCCU Institutions – 12.21.2018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30F863B-0CC0-47CA-B242-FEC336069A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7823691"/>
              </p:ext>
            </p:extLst>
          </p:nvPr>
        </p:nvGraphicFramePr>
        <p:xfrm>
          <a:off x="0" y="304801"/>
          <a:ext cx="9144000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847029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7E7E0E-131B-4183-A93D-C7A59EAED8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D4D8C0-3538-40CA-A5B0-B28966820569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0C92B5-5266-43C0-8A75-D21CEF86838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2018 Bethel Study – 20th Annual Financial Aid Survey of CCCU Institutions – 12.21.2018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121063"/>
              </p:ext>
            </p:extLst>
          </p:nvPr>
        </p:nvGraphicFramePr>
        <p:xfrm>
          <a:off x="0" y="274639"/>
          <a:ext cx="9144000" cy="5821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Graphic 4" descr="Court">
            <a:extLst>
              <a:ext uri="{FF2B5EF4-FFF2-40B4-BE49-F238E27FC236}">
                <a16:creationId xmlns:a16="http://schemas.microsoft.com/office/drawing/2014/main" id="{B8CAF9DD-F42B-44DD-BBA1-74C3532DD1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72500" y="914400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23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“Target” Unfunded Discount Rate for 2018-19 New Students</a:t>
            </a:r>
            <a:r>
              <a:rPr lang="en-US" sz="2000" dirty="0"/>
              <a:t> (see p. 131)</a:t>
            </a:r>
            <a:endParaRPr lang="en-US" sz="3200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7802330"/>
              </p:ext>
            </p:extLst>
          </p:nvPr>
        </p:nvGraphicFramePr>
        <p:xfrm>
          <a:off x="457200" y="1600200"/>
          <a:ext cx="822960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3342743024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3534772334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6748416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5295213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New Student Target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All Student Estimated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Range of Differences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98000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Minimum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26.5%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-8.9 points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876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First Quartile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45.0%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+0.4 points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7109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Median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45.6%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+3.7 points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55526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Third Quartile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56.0%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49.4%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+9.0 points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6508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Maximum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62.4%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+21.5 points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3767398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AA9A02-FEBA-41DD-99A3-380385494DC4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2018 Bethel Study – 20th Annual Financial Aid Survey of CCCU Institutions – 12.21.2018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" y="4343400"/>
            <a:ext cx="8229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The “Range of Differences” column illustrates the range of the gap between the “new student target discount rate” at 55 responding schools and the “estimated 18-19 unfunded discount rate for all students” at the same schools.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A negative “range of differences” means that the target new student rate at a school is less than their estimated overall discount rate, and vise versa.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43600" y="-30635"/>
            <a:ext cx="358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Traditional Undergraduate Programs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29D78AA-566B-4C84-AACC-B980BA5E370A}"/>
              </a:ext>
            </a:extLst>
          </p:cNvPr>
          <p:cNvSpPr/>
          <p:nvPr/>
        </p:nvSpPr>
        <p:spPr bwMode="auto">
          <a:xfrm>
            <a:off x="3048000" y="2971800"/>
            <a:ext cx="990600" cy="3810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solidFill>
                  <a:srgbClr val="FF0000"/>
                </a:solidFill>
              </a:ln>
              <a:noFill/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0351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3600" dirty="0"/>
              <a:t>2017-18 Needy/Not Needy</a:t>
            </a:r>
            <a:br>
              <a:rPr lang="en-US" dirty="0"/>
            </a:br>
            <a:r>
              <a:rPr lang="en-US" sz="1800" dirty="0"/>
              <a:t>(see p. 145)</a:t>
            </a:r>
            <a:endParaRPr lang="en-US" sz="2000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1910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69.7</a:t>
            </a:r>
            <a:r>
              <a:rPr lang="en-US" sz="2800" dirty="0"/>
              <a:t>%* percent of students at </a:t>
            </a:r>
            <a:r>
              <a:rPr lang="en-US" dirty="0"/>
              <a:t>57</a:t>
            </a:r>
            <a:r>
              <a:rPr lang="en-US" sz="2800" dirty="0"/>
              <a:t> responding schools were needy (range: </a:t>
            </a:r>
            <a:r>
              <a:rPr lang="en-US" dirty="0"/>
              <a:t>45.6</a:t>
            </a:r>
            <a:r>
              <a:rPr lang="en-US" sz="2800" dirty="0"/>
              <a:t>% to 98.0%).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Total gift aid to needy students = $1.25 billion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Average total gift aid per needy student = $18,217 </a:t>
            </a:r>
            <a:r>
              <a:rPr lang="en-US" sz="1800" dirty="0"/>
              <a:t>($16,909 last year)</a:t>
            </a:r>
          </a:p>
          <a:p>
            <a:pPr lvl="1" eaLnBrk="1" hangingPunct="1">
              <a:lnSpc>
                <a:spcPct val="90000"/>
              </a:lnSpc>
            </a:pPr>
            <a:endParaRPr lang="en-US" sz="1800" dirty="0"/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en-US" sz="1100" i="1" dirty="0"/>
              <a:t>* weighted average</a:t>
            </a:r>
          </a:p>
        </p:txBody>
      </p:sp>
      <p:sp>
        <p:nvSpPr>
          <p:cNvPr id="60429" name="Date Placeholder 13"/>
          <p:cNvSpPr>
            <a:spLocks noGrp="1"/>
          </p:cNvSpPr>
          <p:nvPr>
            <p:ph type="dt" sz="half" idx="12"/>
          </p:nvPr>
        </p:nvSpPr>
        <p:spPr>
          <a:xfrm>
            <a:off x="381000" y="6477000"/>
            <a:ext cx="8077200" cy="3810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dirty="0"/>
              <a:t>2018 Bethel Study – 20th Annual Financial Aid Survey of CCCU Institutions – 12.21.2018</a:t>
            </a:r>
          </a:p>
        </p:txBody>
      </p:sp>
      <p:pic>
        <p:nvPicPr>
          <p:cNvPr id="60421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2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3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4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5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6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 descr="C:\Users\jdolson\AppData\Local\Microsoft\Windows\Temporary Internet Files\Content.IE5\E39XV434\MC900139599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034397"/>
            <a:ext cx="2853538" cy="3814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943600" y="-30635"/>
            <a:ext cx="358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Traditional Undergraduate Programs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2018 Bethel Study – 20th Annual Financial Aid Survey of CCCU Institutions – 12.21.2018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43600" y="-30635"/>
            <a:ext cx="358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Traditional Undergraduate Programs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88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7522379"/>
              </p:ext>
            </p:extLst>
          </p:nvPr>
        </p:nvGraphicFramePr>
        <p:xfrm>
          <a:off x="0" y="277143"/>
          <a:ext cx="9144000" cy="5818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159352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3600" dirty="0"/>
              <a:t>How Needy are our Students?</a:t>
            </a:r>
            <a:br>
              <a:rPr lang="en-US" dirty="0"/>
            </a:br>
            <a:r>
              <a:rPr lang="en-US" sz="1800" dirty="0"/>
              <a:t>(see p. 149)</a:t>
            </a:r>
            <a:endParaRPr lang="en-US" sz="2000" dirty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5562600" cy="4525963"/>
          </a:xfrm>
        </p:spPr>
        <p:txBody>
          <a:bodyPr/>
          <a:lstStyle/>
          <a:p>
            <a:pPr eaLnBrk="1" hangingPunct="1"/>
            <a:r>
              <a:rPr lang="en-US" sz="2400" dirty="0"/>
              <a:t>The average needy student in 2017-18 at responding schools had demonstrated need of $30,475  (range: $15,619 to $52,581)</a:t>
            </a:r>
          </a:p>
          <a:p>
            <a:pPr eaLnBrk="1" hangingPunct="1"/>
            <a:r>
              <a:rPr lang="en-US" sz="2400" dirty="0"/>
              <a:t>On average, responding schools meet 59.7% of need with gift aid</a:t>
            </a:r>
          </a:p>
          <a:p>
            <a:pPr lvl="1" eaLnBrk="1" hangingPunct="1"/>
            <a:r>
              <a:rPr lang="en-US" sz="2000" dirty="0"/>
              <a:t>Minimum: 40.2%</a:t>
            </a:r>
          </a:p>
          <a:p>
            <a:pPr lvl="1" eaLnBrk="1" hangingPunct="1"/>
            <a:r>
              <a:rPr lang="en-US" sz="2000" dirty="0">
                <a:solidFill>
                  <a:srgbClr val="0000FF"/>
                </a:solidFill>
              </a:rPr>
              <a:t>1</a:t>
            </a:r>
            <a:r>
              <a:rPr lang="en-US" sz="2000" baseline="30000" dirty="0">
                <a:solidFill>
                  <a:srgbClr val="0000FF"/>
                </a:solidFill>
              </a:rPr>
              <a:t>st</a:t>
            </a:r>
            <a:r>
              <a:rPr lang="en-US" sz="2000" dirty="0">
                <a:solidFill>
                  <a:srgbClr val="0000FF"/>
                </a:solidFill>
              </a:rPr>
              <a:t> Quartile: 55.0%</a:t>
            </a:r>
          </a:p>
          <a:p>
            <a:pPr lvl="1" eaLnBrk="1" hangingPunct="1"/>
            <a:r>
              <a:rPr lang="en-US" sz="2000" dirty="0"/>
              <a:t>2</a:t>
            </a:r>
            <a:r>
              <a:rPr lang="en-US" sz="2000" baseline="30000" dirty="0"/>
              <a:t>nd</a:t>
            </a:r>
            <a:r>
              <a:rPr lang="en-US" sz="2000" dirty="0"/>
              <a:t> Quartile (median):  59.5%</a:t>
            </a:r>
          </a:p>
          <a:p>
            <a:pPr lvl="1" eaLnBrk="1" hangingPunct="1"/>
            <a:r>
              <a:rPr lang="en-US" sz="2000" dirty="0">
                <a:solidFill>
                  <a:srgbClr val="0000FF"/>
                </a:solidFill>
              </a:rPr>
              <a:t>3</a:t>
            </a:r>
            <a:r>
              <a:rPr lang="en-US" sz="2000" baseline="30000" dirty="0">
                <a:solidFill>
                  <a:srgbClr val="0000FF"/>
                </a:solidFill>
              </a:rPr>
              <a:t>rd</a:t>
            </a:r>
            <a:r>
              <a:rPr lang="en-US" sz="2000" dirty="0">
                <a:solidFill>
                  <a:srgbClr val="0000FF"/>
                </a:solidFill>
              </a:rPr>
              <a:t> Quartile: 65.6%</a:t>
            </a:r>
          </a:p>
          <a:p>
            <a:pPr lvl="1" eaLnBrk="1" hangingPunct="1"/>
            <a:r>
              <a:rPr lang="en-US" sz="2000" dirty="0"/>
              <a:t>Maximum:  82.8%</a:t>
            </a:r>
          </a:p>
        </p:txBody>
      </p:sp>
      <p:sp>
        <p:nvSpPr>
          <p:cNvPr id="62471" name="Date Placeholder 7"/>
          <p:cNvSpPr>
            <a:spLocks noGrp="1"/>
          </p:cNvSpPr>
          <p:nvPr>
            <p:ph type="dt" sz="half" idx="12"/>
          </p:nvPr>
        </p:nvSpPr>
        <p:spPr>
          <a:xfrm>
            <a:off x="381000" y="6477000"/>
            <a:ext cx="8077200" cy="3810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dirty="0"/>
              <a:t>2018 Bethel Study – 20th Annual Financial Aid Survey of CCCU Institutions – 12.21.2018</a:t>
            </a:r>
          </a:p>
        </p:txBody>
      </p:sp>
      <p:pic>
        <p:nvPicPr>
          <p:cNvPr id="2054" name="Picture 6" descr="C:\Users\jdolson\AppData\Local\Microsoft\Windows\Temporary Internet Files\Content.IE5\R72JTY31\MP900384779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043" y="2362200"/>
            <a:ext cx="2406469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43600" y="-30635"/>
            <a:ext cx="358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Traditional Undergraduate Programs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2018 Bethel Study – 20th Annual Financial Aid Survey of CCCU Institutions – 12.21.2018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43600" y="-30635"/>
            <a:ext cx="358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Traditional Undergraduate Programs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0000000-0008-0000-8E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9254048"/>
              </p:ext>
            </p:extLst>
          </p:nvPr>
        </p:nvGraphicFramePr>
        <p:xfrm>
          <a:off x="0" y="277143"/>
          <a:ext cx="9144000" cy="5818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46977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3600" dirty="0"/>
              <a:t>2017-18 Non-Need Students</a:t>
            </a:r>
            <a:br>
              <a:rPr lang="en-US" dirty="0"/>
            </a:br>
            <a:r>
              <a:rPr lang="en-US" sz="1800" dirty="0"/>
              <a:t>(see p. 171ff.)</a:t>
            </a:r>
            <a:endParaRPr lang="en-US" sz="2000" dirty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pPr marL="0" indent="0" eaLnBrk="1" hangingPunct="1">
              <a:buNone/>
            </a:pPr>
            <a:r>
              <a:rPr lang="en-US" sz="2800" dirty="0"/>
              <a:t>Percentage of non-need students receiving gift aid</a:t>
            </a:r>
          </a:p>
          <a:p>
            <a:pPr eaLnBrk="1" hangingPunct="1"/>
            <a:r>
              <a:rPr lang="en-US" sz="2400" dirty="0"/>
              <a:t>19 of 56 (34%) schools gave non-need gift aid to over 97% of their non-need students</a:t>
            </a:r>
          </a:p>
          <a:p>
            <a:pPr lvl="1"/>
            <a:r>
              <a:rPr lang="en-US" sz="2000" dirty="0"/>
              <a:t>Minimum = 18.9%</a:t>
            </a:r>
          </a:p>
          <a:p>
            <a:pPr lvl="1"/>
            <a:r>
              <a:rPr lang="en-US" sz="2000" dirty="0"/>
              <a:t>1</a:t>
            </a:r>
            <a:r>
              <a:rPr lang="en-US" sz="2000" baseline="30000" dirty="0"/>
              <a:t>st</a:t>
            </a:r>
            <a:r>
              <a:rPr lang="en-US" sz="2000" dirty="0"/>
              <a:t> quartile = 80.9%</a:t>
            </a:r>
          </a:p>
          <a:p>
            <a:pPr lvl="1"/>
            <a:r>
              <a:rPr lang="en-US" sz="2000" dirty="0"/>
              <a:t>Median = 93.8%</a:t>
            </a:r>
          </a:p>
          <a:p>
            <a:pPr lvl="1"/>
            <a:r>
              <a:rPr lang="en-US" sz="2000" dirty="0"/>
              <a:t>3</a:t>
            </a:r>
            <a:r>
              <a:rPr lang="en-US" sz="2000" baseline="30000" dirty="0"/>
              <a:t>rd</a:t>
            </a:r>
            <a:r>
              <a:rPr lang="en-US" sz="2000" dirty="0"/>
              <a:t> quartile = 98.3%</a:t>
            </a:r>
          </a:p>
          <a:p>
            <a:pPr lvl="1"/>
            <a:r>
              <a:rPr lang="en-US" sz="2000" dirty="0"/>
              <a:t>Max = 100% (11 schools)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Average total gift aid per non-need aid recipient</a:t>
            </a:r>
          </a:p>
          <a:p>
            <a:pPr lvl="1"/>
            <a:r>
              <a:rPr lang="en-US" sz="2000" dirty="0"/>
              <a:t>Minimum = $3,521</a:t>
            </a:r>
          </a:p>
          <a:p>
            <a:pPr lvl="1"/>
            <a:r>
              <a:rPr lang="en-US" sz="2000" dirty="0"/>
              <a:t>1</a:t>
            </a:r>
            <a:r>
              <a:rPr lang="en-US" sz="2000" baseline="30000" dirty="0"/>
              <a:t>st</a:t>
            </a:r>
            <a:r>
              <a:rPr lang="en-US" sz="2000" dirty="0"/>
              <a:t> quartile = $11,141</a:t>
            </a:r>
          </a:p>
          <a:p>
            <a:pPr lvl="1"/>
            <a:r>
              <a:rPr lang="en-US" sz="2000" dirty="0"/>
              <a:t>Median = $13,419</a:t>
            </a:r>
          </a:p>
          <a:p>
            <a:pPr lvl="1"/>
            <a:r>
              <a:rPr lang="en-US" sz="2000" dirty="0"/>
              <a:t>3</a:t>
            </a:r>
            <a:r>
              <a:rPr lang="en-US" sz="2000" baseline="30000" dirty="0"/>
              <a:t>rd</a:t>
            </a:r>
            <a:r>
              <a:rPr lang="en-US" sz="2000" dirty="0"/>
              <a:t> quartile = $15,984</a:t>
            </a:r>
          </a:p>
          <a:p>
            <a:pPr lvl="1"/>
            <a:r>
              <a:rPr lang="en-US" sz="2000" dirty="0"/>
              <a:t>11 schools over $17,000</a:t>
            </a:r>
          </a:p>
          <a:p>
            <a:pPr lvl="1"/>
            <a:r>
              <a:rPr lang="en-US" sz="2000" dirty="0"/>
              <a:t>Max = $29,455</a:t>
            </a:r>
          </a:p>
          <a:p>
            <a:endParaRPr lang="en-US" sz="2400" dirty="0"/>
          </a:p>
        </p:txBody>
      </p:sp>
      <p:sp>
        <p:nvSpPr>
          <p:cNvPr id="62471" name="Date Placeholder 7"/>
          <p:cNvSpPr>
            <a:spLocks noGrp="1"/>
          </p:cNvSpPr>
          <p:nvPr>
            <p:ph type="dt" sz="half" idx="12"/>
          </p:nvPr>
        </p:nvSpPr>
        <p:spPr>
          <a:xfrm>
            <a:off x="0" y="6356350"/>
            <a:ext cx="7924800" cy="34925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dirty="0"/>
              <a:t>2018 Bethel Study – 20th Annual Financial Aid Survey of CCCU Institutions – 12.21.2018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43600" y="-30635"/>
            <a:ext cx="358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Traditional Undergraduate Programs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C78BEA-D76C-4E94-86C0-FAEAED25EB96}"/>
              </a:ext>
            </a:extLst>
          </p:cNvPr>
          <p:cNvSpPr txBox="1"/>
          <p:nvPr/>
        </p:nvSpPr>
        <p:spPr>
          <a:xfrm>
            <a:off x="4953000" y="52870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Weighted average total gift aid per needy recipient $18,386</a:t>
            </a:r>
          </a:p>
        </p:txBody>
      </p:sp>
      <p:sp>
        <p:nvSpPr>
          <p:cNvPr id="4" name="Arrow: Curved Right 3">
            <a:extLst>
              <a:ext uri="{FF2B5EF4-FFF2-40B4-BE49-F238E27FC236}">
                <a16:creationId xmlns:a16="http://schemas.microsoft.com/office/drawing/2014/main" id="{9B16D7FE-D6D5-4927-B4BF-A6599B90088D}"/>
              </a:ext>
            </a:extLst>
          </p:cNvPr>
          <p:cNvSpPr/>
          <p:nvPr/>
        </p:nvSpPr>
        <p:spPr bwMode="auto">
          <a:xfrm rot="9775389">
            <a:off x="8007647" y="3544094"/>
            <a:ext cx="685800" cy="2133600"/>
          </a:xfrm>
          <a:prstGeom prst="curv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152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27154" y="68263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en-US" dirty="0"/>
              <a:t>Presentation Overview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28600" y="1163352"/>
            <a:ext cx="42672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b="1" dirty="0"/>
              <a:t>1. Survey Participants</a:t>
            </a:r>
            <a:endParaRPr lang="en-US" sz="1800" dirty="0"/>
          </a:p>
          <a:p>
            <a:pPr lvl="1" eaLnBrk="1" hangingPunct="1"/>
            <a:r>
              <a:rPr lang="en-US" sz="1600" dirty="0"/>
              <a:t>Survey Demographics</a:t>
            </a:r>
          </a:p>
          <a:p>
            <a:pPr lvl="1" eaLnBrk="1" hangingPunct="1"/>
            <a:r>
              <a:rPr lang="en-US" sz="1600" dirty="0"/>
              <a:t>Enrollment</a:t>
            </a:r>
          </a:p>
          <a:p>
            <a:pPr lvl="1" eaLnBrk="1" hangingPunct="1"/>
            <a:r>
              <a:rPr lang="en-US" sz="1600" dirty="0">
                <a:solidFill>
                  <a:prstClr val="black"/>
                </a:solidFill>
              </a:rPr>
              <a:t>Packaging</a:t>
            </a:r>
          </a:p>
          <a:p>
            <a:pPr lvl="1" eaLnBrk="1" hangingPunct="1"/>
            <a:r>
              <a:rPr lang="en-US" sz="1600" dirty="0">
                <a:solidFill>
                  <a:prstClr val="black"/>
                </a:solidFill>
              </a:rPr>
              <a:t>Competitors</a:t>
            </a:r>
          </a:p>
          <a:p>
            <a:pPr lvl="1" eaLnBrk="1" hangingPunct="1"/>
            <a:endParaRPr lang="en-US" sz="1600" dirty="0">
              <a:solidFill>
                <a:prstClr val="black"/>
              </a:solidFill>
            </a:endParaRPr>
          </a:p>
          <a:p>
            <a:pPr eaLnBrk="1" hangingPunct="1">
              <a:buFontTx/>
              <a:buNone/>
            </a:pPr>
            <a:r>
              <a:rPr lang="en-US" sz="2000" b="1" dirty="0"/>
              <a:t>2. Financial Health Indicators</a:t>
            </a:r>
          </a:p>
          <a:p>
            <a:pPr lvl="1" eaLnBrk="1" hangingPunct="1"/>
            <a:r>
              <a:rPr lang="en-US" sz="1600" dirty="0">
                <a:solidFill>
                  <a:prstClr val="black"/>
                </a:solidFill>
              </a:rPr>
              <a:t>Tuition &amp; Fee Revenue</a:t>
            </a:r>
          </a:p>
          <a:p>
            <a:pPr lvl="1" eaLnBrk="1" hangingPunct="1"/>
            <a:r>
              <a:rPr lang="en-US" sz="1600" dirty="0">
                <a:solidFill>
                  <a:prstClr val="black"/>
                </a:solidFill>
              </a:rPr>
              <a:t>Discount Rates   	</a:t>
            </a:r>
          </a:p>
          <a:p>
            <a:pPr lvl="1" eaLnBrk="1" hangingPunct="1"/>
            <a:r>
              <a:rPr lang="en-US" sz="1600" dirty="0">
                <a:solidFill>
                  <a:prstClr val="black"/>
                </a:solidFill>
              </a:rPr>
              <a:t>Need</a:t>
            </a:r>
          </a:p>
          <a:p>
            <a:pPr lvl="1" eaLnBrk="1" hangingPunct="1"/>
            <a:r>
              <a:rPr lang="en-US" sz="1600" dirty="0">
                <a:solidFill>
                  <a:prstClr val="black"/>
                </a:solidFill>
              </a:rPr>
              <a:t>Wealth Index</a:t>
            </a:r>
          </a:p>
          <a:p>
            <a:pPr lvl="1" eaLnBrk="1" hangingPunct="1"/>
            <a:r>
              <a:rPr lang="en-US" sz="1600" dirty="0">
                <a:solidFill>
                  <a:prstClr val="black"/>
                </a:solidFill>
              </a:rPr>
              <a:t>Net Tuition Revenue</a:t>
            </a:r>
          </a:p>
          <a:p>
            <a:pPr lvl="1" eaLnBrk="1" hangingPunct="1"/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6388" name="Content Placeholder 7"/>
          <p:cNvSpPr>
            <a:spLocks noGrp="1"/>
          </p:cNvSpPr>
          <p:nvPr>
            <p:ph sz="half" idx="2"/>
          </p:nvPr>
        </p:nvSpPr>
        <p:spPr>
          <a:xfrm>
            <a:off x="4794354" y="1211263"/>
            <a:ext cx="4349646" cy="4732337"/>
          </a:xfrm>
        </p:spPr>
        <p:txBody>
          <a:bodyPr/>
          <a:lstStyle/>
          <a:p>
            <a:pPr marL="342900" lvl="1" indent="-342900" eaLnBrk="1" hangingPunct="1">
              <a:buNone/>
            </a:pPr>
            <a:r>
              <a:rPr lang="en-US" sz="2000" b="1" dirty="0">
                <a:ea typeface="+mn-ea"/>
                <a:cs typeface="+mn-cs"/>
              </a:rPr>
              <a:t>3. Affordability Indicators</a:t>
            </a:r>
          </a:p>
          <a:p>
            <a:pPr lvl="1" eaLnBrk="1" hangingPunct="1"/>
            <a:r>
              <a:rPr lang="en-US" sz="1600" dirty="0">
                <a:solidFill>
                  <a:prstClr val="black"/>
                </a:solidFill>
              </a:rPr>
              <a:t>Cost of Attendance Budgets</a:t>
            </a:r>
          </a:p>
          <a:p>
            <a:pPr lvl="1" eaLnBrk="1" hangingPunct="1"/>
            <a:r>
              <a:rPr lang="en-US" sz="1600" dirty="0">
                <a:solidFill>
                  <a:prstClr val="black"/>
                </a:solidFill>
              </a:rPr>
              <a:t>Financial Aid       	</a:t>
            </a:r>
          </a:p>
          <a:p>
            <a:pPr lvl="1" eaLnBrk="1" hangingPunct="1"/>
            <a:r>
              <a:rPr lang="en-US" sz="1600" dirty="0">
                <a:solidFill>
                  <a:prstClr val="black"/>
                </a:solidFill>
              </a:rPr>
              <a:t>Student Debt</a:t>
            </a:r>
          </a:p>
          <a:p>
            <a:pPr lvl="1" eaLnBrk="1" hangingPunct="1"/>
            <a:r>
              <a:rPr lang="en-US" sz="1600" dirty="0">
                <a:solidFill>
                  <a:prstClr val="black"/>
                </a:solidFill>
              </a:rPr>
              <a:t>Net Price / Family Ability to Pay</a:t>
            </a:r>
          </a:p>
          <a:p>
            <a:pPr lvl="1" eaLnBrk="1" hangingPunct="1"/>
            <a:endParaRPr lang="en-US" sz="1600" dirty="0">
              <a:solidFill>
                <a:prstClr val="black"/>
              </a:solidFill>
            </a:endParaRPr>
          </a:p>
          <a:p>
            <a:pPr marL="342900" lvl="1" indent="-342900" eaLnBrk="1" hangingPunct="1">
              <a:buNone/>
            </a:pPr>
            <a:r>
              <a:rPr lang="en-US" sz="2000" b="1" dirty="0"/>
              <a:t>4. Implications for our Schools (discussion)</a:t>
            </a:r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2"/>
          </p:nvPr>
        </p:nvSpPr>
        <p:spPr>
          <a:xfrm>
            <a:off x="76200" y="6477000"/>
            <a:ext cx="6705600" cy="249066"/>
          </a:xfrm>
        </p:spPr>
        <p:txBody>
          <a:bodyPr/>
          <a:lstStyle/>
          <a:p>
            <a:pPr>
              <a:defRPr/>
            </a:pPr>
            <a:r>
              <a:rPr lang="en-US" dirty="0"/>
              <a:t>2018 Bethel Study – 20th Annual Financial Aid Survey of CCCU Institutions – 12.21.2018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3600" dirty="0"/>
              <a:t>Price compared with Family Wealth </a:t>
            </a:r>
            <a:br>
              <a:rPr lang="en-US" sz="3600" dirty="0"/>
            </a:br>
            <a:r>
              <a:rPr lang="en-US" sz="1800" dirty="0"/>
              <a:t>(see p. 158ff.)</a:t>
            </a:r>
            <a:endParaRPr lang="en-US" sz="2000" dirty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153400" cy="4525963"/>
          </a:xfrm>
        </p:spPr>
        <p:txBody>
          <a:bodyPr/>
          <a:lstStyle/>
          <a:p>
            <a:pPr eaLnBrk="1" hangingPunct="1"/>
            <a:r>
              <a:rPr lang="en-US" sz="2800" dirty="0"/>
              <a:t>The "wealth index" is an approximate measurement of expected parent contribution from non-independent student families (whether or not they show need).</a:t>
            </a:r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dirty="0"/>
              <a:t>A positive variance means that, compared to other reporting schools, families are wealthier than the norm.</a:t>
            </a:r>
          </a:p>
        </p:txBody>
      </p:sp>
      <p:sp>
        <p:nvSpPr>
          <p:cNvPr id="65543" name="Date Placeholder 7"/>
          <p:cNvSpPr>
            <a:spLocks noGrp="1"/>
          </p:cNvSpPr>
          <p:nvPr>
            <p:ph type="dt" sz="quarter" idx="12"/>
          </p:nvPr>
        </p:nvSpPr>
        <p:spPr>
          <a:xfrm>
            <a:off x="381000" y="6534150"/>
            <a:ext cx="8077200" cy="32385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dirty="0"/>
              <a:t>2018 Bethel Study – 20th Annual Financial Aid Survey of CCCU Institutions – 12.21.2018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43600" y="-30635"/>
            <a:ext cx="358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Traditional Undergraduate Programs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8BCEAE7-B04D-4B45-A440-F13151FC0D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609"/>
          <a:stretch/>
        </p:blipFill>
        <p:spPr>
          <a:xfrm>
            <a:off x="637673" y="726421"/>
            <a:ext cx="8049127" cy="540515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E165A48-D836-4A36-828C-BB52708EC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1783"/>
          </a:xfrm>
        </p:spPr>
        <p:txBody>
          <a:bodyPr/>
          <a:lstStyle/>
          <a:p>
            <a:r>
              <a:rPr lang="en-US" sz="2800" dirty="0"/>
              <a:t>Price Compared with Family Wealth: 2017-18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2018 Bethel Study – 20th Annual Financial Aid Survey of CCCU Institutions – 12.21.2018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43600" y="-30635"/>
            <a:ext cx="358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Traditional Undergraduate Programs</a:t>
            </a:r>
          </a:p>
        </p:txBody>
      </p:sp>
    </p:spTree>
    <p:extLst>
      <p:ext uri="{BB962C8B-B14F-4D97-AF65-F5344CB8AC3E}">
        <p14:creationId xmlns:p14="http://schemas.microsoft.com/office/powerpoint/2010/main" val="32226567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2018 Bethel Study – 20th Annual Financial Aid Survey of CCCU Institutions – 12.21.2018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43600" y="-30635"/>
            <a:ext cx="358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Traditional Undergraduate Programs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95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8999203"/>
              </p:ext>
            </p:extLst>
          </p:nvPr>
        </p:nvGraphicFramePr>
        <p:xfrm>
          <a:off x="0" y="277143"/>
          <a:ext cx="9144000" cy="5818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06779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2018 Bethel Study – 20th Annual Financial Aid Survey of CCCU Institutions – 12.21.2018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43600" y="-30635"/>
            <a:ext cx="358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Traditional Undergraduate Programs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18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911098"/>
              </p:ext>
            </p:extLst>
          </p:nvPr>
        </p:nvGraphicFramePr>
        <p:xfrm>
          <a:off x="0" y="277143"/>
          <a:ext cx="9144000" cy="5818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3AD95187-07FA-424A-9D90-6F4AA4F48F56}"/>
              </a:ext>
            </a:extLst>
          </p:cNvPr>
          <p:cNvSpPr/>
          <p:nvPr/>
        </p:nvSpPr>
        <p:spPr bwMode="auto">
          <a:xfrm>
            <a:off x="76200" y="3429000"/>
            <a:ext cx="533400" cy="5334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7166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763000" cy="2087562"/>
          </a:xfrm>
          <a:noFill/>
        </p:spPr>
        <p:txBody>
          <a:bodyPr/>
          <a:lstStyle/>
          <a:p>
            <a:pPr eaLnBrk="1" hangingPunct="1"/>
            <a:r>
              <a:rPr lang="en-US" dirty="0"/>
              <a:t>Affordability Indicators for Traditional Undergraduate Programs: Student’s Perspective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50954" y="2514601"/>
            <a:ext cx="8229600" cy="34290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z="2400" b="1" dirty="0"/>
          </a:p>
          <a:p>
            <a:pPr lvl="1" eaLnBrk="1" hangingPunct="1"/>
            <a:r>
              <a:rPr lang="en-US" dirty="0"/>
              <a:t>Cost of Attendance Budgets</a:t>
            </a:r>
          </a:p>
          <a:p>
            <a:pPr lvl="1" eaLnBrk="1" hangingPunct="1"/>
            <a:r>
              <a:rPr lang="en-US" dirty="0"/>
              <a:t>Financial Aid       	</a:t>
            </a:r>
          </a:p>
          <a:p>
            <a:pPr lvl="1" eaLnBrk="1" hangingPunct="1"/>
            <a:r>
              <a:rPr lang="en-US" dirty="0"/>
              <a:t>Student Debt</a:t>
            </a:r>
          </a:p>
          <a:p>
            <a:pPr lvl="1" eaLnBrk="1" hangingPunct="1"/>
            <a:r>
              <a:rPr lang="en-US" dirty="0"/>
              <a:t>Net Price / Family Ability to Pay</a:t>
            </a:r>
          </a:p>
          <a:p>
            <a:pPr lvl="1" eaLnBrk="1" hangingPunct="1"/>
            <a:endParaRPr lang="en-US" sz="2000" dirty="0"/>
          </a:p>
        </p:txBody>
      </p:sp>
      <p:sp>
        <p:nvSpPr>
          <p:cNvPr id="27652" name="Date Placeholder 9"/>
          <p:cNvSpPr>
            <a:spLocks noGrp="1"/>
          </p:cNvSpPr>
          <p:nvPr>
            <p:ph type="dt" sz="quarter" idx="2"/>
          </p:nvPr>
        </p:nvSpPr>
        <p:spPr>
          <a:xfrm>
            <a:off x="0" y="6534150"/>
            <a:ext cx="8077200" cy="32385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dirty="0"/>
              <a:t>2018 Bethel Study – 20th Annual Financial Aid Survey of CCCU Institutions – 12.21.2018</a:t>
            </a:r>
          </a:p>
        </p:txBody>
      </p:sp>
    </p:spTree>
    <p:extLst>
      <p:ext uri="{BB962C8B-B14F-4D97-AF65-F5344CB8AC3E}">
        <p14:creationId xmlns:p14="http://schemas.microsoft.com/office/powerpoint/2010/main" val="14295595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686800" cy="1143000"/>
          </a:xfrm>
          <a:noFill/>
        </p:spPr>
        <p:txBody>
          <a:bodyPr/>
          <a:lstStyle/>
          <a:p>
            <a:pPr eaLnBrk="1" hangingPunct="1"/>
            <a:r>
              <a:rPr lang="en-US" sz="3200" dirty="0"/>
              <a:t>2018-19 On-campus Budgets (COA for students in Traditional Undergrad Programs) </a:t>
            </a:r>
            <a:r>
              <a:rPr lang="en-US" sz="1600" dirty="0"/>
              <a:t>(see p. 20ff.)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648200" cy="4267199"/>
          </a:xfrm>
        </p:spPr>
        <p:txBody>
          <a:bodyPr/>
          <a:lstStyle/>
          <a:p>
            <a:pPr eaLnBrk="1" hangingPunct="1"/>
            <a:r>
              <a:rPr lang="en-US" sz="2400" dirty="0"/>
              <a:t>Average on-campus student budget is $43,864</a:t>
            </a:r>
          </a:p>
          <a:p>
            <a:pPr lvl="1" eaLnBrk="1" hangingPunct="1"/>
            <a:r>
              <a:rPr lang="en-US" sz="2000" dirty="0"/>
              <a:t>Lincoln Christian $26,581</a:t>
            </a:r>
          </a:p>
          <a:p>
            <a:pPr lvl="1" eaLnBrk="1" hangingPunct="1"/>
            <a:r>
              <a:rPr lang="en-US" sz="2000" dirty="0"/>
              <a:t>Pepperdine  $73,002 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This is an increase of 5.6% from 2017-18 (compared with a 3.3% increase from 2016-17 to 2017-18).  </a:t>
            </a:r>
          </a:p>
          <a:p>
            <a:pPr lvl="1" eaLnBrk="1" hangingPunct="1"/>
            <a:r>
              <a:rPr lang="en-US" sz="1600" dirty="0"/>
              <a:t>Up 4.4% without Pepperdine.</a:t>
            </a:r>
          </a:p>
          <a:p>
            <a:pPr eaLnBrk="1" hangingPunct="1"/>
            <a:endParaRPr lang="en-US" sz="2000" dirty="0"/>
          </a:p>
        </p:txBody>
      </p:sp>
      <p:pic>
        <p:nvPicPr>
          <p:cNvPr id="29700" name="Picture 5" descr="MCj0363510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87975" y="1981200"/>
            <a:ext cx="3275013" cy="3962400"/>
          </a:xfrm>
        </p:spPr>
      </p:pic>
      <p:sp>
        <p:nvSpPr>
          <p:cNvPr id="29702" name="Date Placeholder 6"/>
          <p:cNvSpPr>
            <a:spLocks noGrp="1"/>
          </p:cNvSpPr>
          <p:nvPr>
            <p:ph type="dt" sz="quarter" idx="12"/>
          </p:nvPr>
        </p:nvSpPr>
        <p:spPr>
          <a:xfrm>
            <a:off x="381000" y="6534150"/>
            <a:ext cx="8001000" cy="32385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dirty="0"/>
              <a:t>2018 Bethel Study – 20th Annual Financial Aid Survey of CCCU Institutions – 12.21.2018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43600" y="-30635"/>
            <a:ext cx="358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Traditional Undergraduate Programs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2018 Bethel Study – 20th Annual Financial Aid Survey of CCCU Institutions – 12.21.2018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43600" y="-30635"/>
            <a:ext cx="358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Traditional Undergraduate Programs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0000000-0008-0000-39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2628249"/>
              </p:ext>
            </p:extLst>
          </p:nvPr>
        </p:nvGraphicFramePr>
        <p:xfrm>
          <a:off x="0" y="277143"/>
          <a:ext cx="9144000" cy="5818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368609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2018 Bethel Study – 20th Annual Financial Aid Survey of CCCU Institutions – 12.21.2018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43600" y="-30635"/>
            <a:ext cx="358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Traditional Undergraduate Programs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0000000-0008-0000-3D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3579744"/>
              </p:ext>
            </p:extLst>
          </p:nvPr>
        </p:nvGraphicFramePr>
        <p:xfrm>
          <a:off x="0" y="277143"/>
          <a:ext cx="9144000" cy="5818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340273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2018 Bethel Study – 20th Annual Financial Aid Survey of CCCU Institutions – 12.21.2018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43600" y="-30635"/>
            <a:ext cx="358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Traditional Undergraduate Programs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1A7B298D-0A4F-44C9-9314-E4619EE434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6225182"/>
              </p:ext>
            </p:extLst>
          </p:nvPr>
        </p:nvGraphicFramePr>
        <p:xfrm>
          <a:off x="0" y="277142"/>
          <a:ext cx="9144000" cy="5818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896395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2018 Bethel Study – 20th Annual Financial Aid Survey of CCCU Institutions – 12.21.2018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43600" y="-30635"/>
            <a:ext cx="358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Traditional Undergraduate Programs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0000000-0008-0000-59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832902"/>
              </p:ext>
            </p:extLst>
          </p:nvPr>
        </p:nvGraphicFramePr>
        <p:xfrm>
          <a:off x="0" y="277143"/>
          <a:ext cx="9144000" cy="5818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81833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/>
              <a:t>Survey Participants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Survey Demographics</a:t>
            </a:r>
          </a:p>
          <a:p>
            <a:r>
              <a:rPr lang="en-US" dirty="0"/>
              <a:t>Enrollment</a:t>
            </a:r>
          </a:p>
          <a:p>
            <a:r>
              <a:rPr lang="en-US" dirty="0"/>
              <a:t>Packaging</a:t>
            </a:r>
          </a:p>
          <a:p>
            <a:r>
              <a:rPr lang="en-US" dirty="0"/>
              <a:t>Competitors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08C04AA-8DE1-48AE-A369-12D30967917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2018 Bethel Study – 20th Annual Financial Aid Survey of CCCU Institutions – 12.21.2018</a:t>
            </a:r>
          </a:p>
        </p:txBody>
      </p:sp>
    </p:spTree>
    <p:extLst>
      <p:ext uri="{BB962C8B-B14F-4D97-AF65-F5344CB8AC3E}">
        <p14:creationId xmlns:p14="http://schemas.microsoft.com/office/powerpoint/2010/main" val="3104107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2018 Bethel Study – 20th Annual Financial Aid Survey of CCCU Institutions – 12.21.2018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43600" y="-30635"/>
            <a:ext cx="358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Traditional Undergraduate Programs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5D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9515597"/>
              </p:ext>
            </p:extLst>
          </p:nvPr>
        </p:nvGraphicFramePr>
        <p:xfrm>
          <a:off x="0" y="277143"/>
          <a:ext cx="9143999" cy="5818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993094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3600" dirty="0"/>
              <a:t>2017-18 Borrowing: Average per Enrolled Student </a:t>
            </a:r>
            <a:r>
              <a:rPr lang="en-US" sz="1800" dirty="0"/>
              <a:t>(see p. 61-62)</a:t>
            </a:r>
            <a:endParaRPr lang="en-US" sz="2000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02543517"/>
              </p:ext>
            </p:extLst>
          </p:nvPr>
        </p:nvGraphicFramePr>
        <p:xfrm>
          <a:off x="152400" y="1600200"/>
          <a:ext cx="50292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>
          <a:xfrm>
            <a:off x="5334000" y="1600200"/>
            <a:ext cx="3657600" cy="4525963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Perkins $177</a:t>
            </a:r>
          </a:p>
          <a:p>
            <a:r>
              <a:rPr lang="en-US" sz="2400" dirty="0"/>
              <a:t>Subsidized $2,177</a:t>
            </a:r>
          </a:p>
          <a:p>
            <a:r>
              <a:rPr lang="en-US" sz="2400" dirty="0"/>
              <a:t>Unsubsidized $2,042</a:t>
            </a:r>
          </a:p>
          <a:p>
            <a:r>
              <a:rPr lang="en-US" sz="2400" dirty="0"/>
              <a:t>Other $1,261</a:t>
            </a:r>
          </a:p>
          <a:p>
            <a:r>
              <a:rPr lang="en-US" sz="2400" dirty="0"/>
              <a:t>PLUS $1,846</a:t>
            </a:r>
          </a:p>
          <a:p>
            <a:r>
              <a:rPr lang="en-US" sz="2400" dirty="0"/>
              <a:t>Total $7,503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381000" y="6477000"/>
            <a:ext cx="8077200" cy="381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/>
              <a:t>2018 Bethel Study – 20th Annual Financial Aid Survey of CCCU Institutions – 12.21.2018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43600" y="-30635"/>
            <a:ext cx="358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Traditional Undergraduate Programs</a:t>
            </a:r>
          </a:p>
        </p:txBody>
      </p:sp>
    </p:spTree>
    <p:extLst>
      <p:ext uri="{BB962C8B-B14F-4D97-AF65-F5344CB8AC3E}">
        <p14:creationId xmlns:p14="http://schemas.microsoft.com/office/powerpoint/2010/main" val="18237953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2018 Bethel Study – 20th Annual Financial Aid Survey of CCCU Institutions – 12.21.2018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43600" y="-30635"/>
            <a:ext cx="358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Traditional Undergraduate Programs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0000000-0008-0000-77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8779678"/>
              </p:ext>
            </p:extLst>
          </p:nvPr>
        </p:nvGraphicFramePr>
        <p:xfrm>
          <a:off x="0" y="277143"/>
          <a:ext cx="9143999" cy="5818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877888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2018 Bethel Study – 20th Annual Financial Aid Survey of CCCU Institutions – 12.21.2018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43600" y="-30635"/>
            <a:ext cx="358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Traditional Undergraduate Programs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0000000-0008-0000-7D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6673849"/>
              </p:ext>
            </p:extLst>
          </p:nvPr>
        </p:nvGraphicFramePr>
        <p:xfrm>
          <a:off x="0" y="353342"/>
          <a:ext cx="9143999" cy="5818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909862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2018 Bethel Study – 20th Annual Financial Aid Survey of CCCU Institutions – 12.21.2018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43600" y="-30635"/>
            <a:ext cx="358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Traditional Undergraduate Programs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0000000-0008-0000-81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5408266"/>
              </p:ext>
            </p:extLst>
          </p:nvPr>
        </p:nvGraphicFramePr>
        <p:xfrm>
          <a:off x="0" y="304800"/>
          <a:ext cx="9144000" cy="5895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858284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077200" cy="1143000"/>
          </a:xfrm>
          <a:noFill/>
        </p:spPr>
        <p:txBody>
          <a:bodyPr/>
          <a:lstStyle/>
          <a:p>
            <a:pPr eaLnBrk="1" hangingPunct="1"/>
            <a:r>
              <a:rPr lang="en-US" sz="3600" dirty="0"/>
              <a:t>Average Student Loan Debt </a:t>
            </a:r>
            <a:br>
              <a:rPr lang="en-US" sz="3600" dirty="0"/>
            </a:br>
            <a:r>
              <a:rPr lang="en-US" sz="1800" dirty="0"/>
              <a:t>(see p. 93ff.)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On average 72% of FY18 graduates at 60 responding schools borrowed student loans (range: 44% to 100%).</a:t>
            </a:r>
          </a:p>
          <a:p>
            <a:pPr lvl="3" eaLnBrk="1" hangingPunct="1">
              <a:lnSpc>
                <a:spcPct val="80000"/>
              </a:lnSpc>
            </a:pPr>
            <a:endParaRPr lang="en-US" sz="1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Their average debt was $29,570 (range: $14,194 to $39,930).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30 of 60 (50%) of responding schools had average debts ranging from $26,660 to $33,088</a:t>
            </a:r>
          </a:p>
          <a:p>
            <a:pPr lvl="4" eaLnBrk="1" hangingPunct="1">
              <a:lnSpc>
                <a:spcPct val="80000"/>
              </a:lnSpc>
            </a:pPr>
            <a:endParaRPr lang="en-US" sz="18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The average debt, at schools where students borrowed, equaled 102% of 2017-2018 tuition and fees at each student’s school (range: 40% to 212%).</a:t>
            </a:r>
          </a:p>
        </p:txBody>
      </p:sp>
      <p:sp>
        <p:nvSpPr>
          <p:cNvPr id="51207" name="Date Placeholder 7"/>
          <p:cNvSpPr>
            <a:spLocks noGrp="1"/>
          </p:cNvSpPr>
          <p:nvPr>
            <p:ph type="dt" sz="quarter" idx="2"/>
          </p:nvPr>
        </p:nvSpPr>
        <p:spPr>
          <a:xfrm>
            <a:off x="381000" y="6534150"/>
            <a:ext cx="8077200" cy="32385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dirty="0"/>
              <a:t>2018 Bethel Study – 20th Annual Financial Aid Survey of CCCU Institutions – 12.21.2018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43600" y="-30635"/>
            <a:ext cx="358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Traditional Undergraduate Programs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  <a:noFill/>
        </p:spPr>
        <p:txBody>
          <a:bodyPr/>
          <a:lstStyle/>
          <a:p>
            <a:r>
              <a:rPr lang="en-US" sz="4000" dirty="0"/>
              <a:t>3-Year Cohort Default Rates</a:t>
            </a:r>
            <a:endParaRPr lang="en-US" sz="16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2357591"/>
              </p:ext>
            </p:extLst>
          </p:nvPr>
        </p:nvGraphicFramePr>
        <p:xfrm>
          <a:off x="0" y="1461980"/>
          <a:ext cx="9144000" cy="4471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CFADBEC-7A62-4AE8-993A-250B47762FB0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dirty="0"/>
              <a:t>2018 Bethel Study – 20th Annual Financial Aid Survey of CCCU Institutions – 12.21.2018</a:t>
            </a:r>
          </a:p>
        </p:txBody>
      </p:sp>
      <p:sp>
        <p:nvSpPr>
          <p:cNvPr id="9" name="Rectangle 8"/>
          <p:cNvSpPr/>
          <p:nvPr/>
        </p:nvSpPr>
        <p:spPr>
          <a:xfrm>
            <a:off x="609600" y="1092648"/>
            <a:ext cx="822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Most recent three-year default rate on government loans (FY2015 official). 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360947" y="2514600"/>
            <a:ext cx="8630653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Line Callout 2 (No Border) 2"/>
          <p:cNvSpPr/>
          <p:nvPr/>
        </p:nvSpPr>
        <p:spPr bwMode="auto">
          <a:xfrm>
            <a:off x="1143000" y="1990789"/>
            <a:ext cx="2438400" cy="457200"/>
          </a:xfrm>
          <a:prstGeom prst="callout2">
            <a:avLst>
              <a:gd name="adj1" fmla="val 50000"/>
              <a:gd name="adj2" fmla="val 2778"/>
              <a:gd name="adj3" fmla="val 85417"/>
              <a:gd name="adj4" fmla="val -7639"/>
              <a:gd name="adj5" fmla="val 102808"/>
              <a:gd name="adj6" fmla="val -10865"/>
            </a:avLst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" charset="0"/>
              </a:rPr>
              <a:t>National Average Default Rate – All Schools (10.8%)</a:t>
            </a:r>
          </a:p>
        </p:txBody>
      </p:sp>
      <p:sp>
        <p:nvSpPr>
          <p:cNvPr id="10" name="Line Callout 2 (No Border) 9"/>
          <p:cNvSpPr/>
          <p:nvPr/>
        </p:nvSpPr>
        <p:spPr bwMode="auto">
          <a:xfrm>
            <a:off x="1163053" y="2657412"/>
            <a:ext cx="2743200" cy="457200"/>
          </a:xfrm>
          <a:prstGeom prst="callout2">
            <a:avLst>
              <a:gd name="adj1" fmla="val 50000"/>
              <a:gd name="adj2" fmla="val 2778"/>
              <a:gd name="adj3" fmla="val 85417"/>
              <a:gd name="adj4" fmla="val -7639"/>
              <a:gd name="adj5" fmla="val 104185"/>
              <a:gd name="adj6" fmla="val -11658"/>
            </a:avLst>
          </a:prstGeom>
          <a:noFill/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charset="0"/>
              </a:rPr>
              <a:t>National Average Default Rate – Private 4-Year (6.6%)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0947" y="5933648"/>
            <a:ext cx="83058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0" dirty="0"/>
              <a:t>SOURCE:  U.S. Department of Education Default Management, Official Cohort Default Rates for Schools, retrieved 12.20.2018 https://www2.ed.gov/offices/OSFAP/defaultmanagement/cdr.html</a:t>
            </a:r>
          </a:p>
        </p:txBody>
      </p:sp>
    </p:spTree>
    <p:extLst>
      <p:ext uri="{BB962C8B-B14F-4D97-AF65-F5344CB8AC3E}">
        <p14:creationId xmlns:p14="http://schemas.microsoft.com/office/powerpoint/2010/main" val="17685447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 rot="10800000" flipV="1">
            <a:off x="76200" y="6580858"/>
            <a:ext cx="6705600" cy="277142"/>
          </a:xfrm>
        </p:spPr>
        <p:txBody>
          <a:bodyPr/>
          <a:lstStyle/>
          <a:p>
            <a:pPr>
              <a:defRPr/>
            </a:pPr>
            <a:r>
              <a:rPr lang="en-US" dirty="0"/>
              <a:t>2018 Bethel Study – 20th Annual Financial Aid Survey of CCCU Institutions – 12.21.2018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43600" y="-30635"/>
            <a:ext cx="358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Traditional Undergraduate Programs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69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0022194"/>
              </p:ext>
            </p:extLst>
          </p:nvPr>
        </p:nvGraphicFramePr>
        <p:xfrm>
          <a:off x="0" y="277142"/>
          <a:ext cx="9144000" cy="5818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7468690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2018 Bethel Study – 20th Annual Financial Aid Survey of CCCU Institutions – 12.21.2018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43600" y="-30635"/>
            <a:ext cx="358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Traditional Undergraduate Programs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69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9270087"/>
              </p:ext>
            </p:extLst>
          </p:nvPr>
        </p:nvGraphicFramePr>
        <p:xfrm>
          <a:off x="0" y="277142"/>
          <a:ext cx="9144000" cy="5818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Arrow: Curved Left 1">
            <a:extLst>
              <a:ext uri="{FF2B5EF4-FFF2-40B4-BE49-F238E27FC236}">
                <a16:creationId xmlns:a16="http://schemas.microsoft.com/office/drawing/2014/main" id="{59455C95-AB70-4B46-8673-6A620EE0D156}"/>
              </a:ext>
            </a:extLst>
          </p:cNvPr>
          <p:cNvSpPr/>
          <p:nvPr/>
        </p:nvSpPr>
        <p:spPr bwMode="auto">
          <a:xfrm rot="10800000">
            <a:off x="8153400" y="1219200"/>
            <a:ext cx="304800" cy="1524000"/>
          </a:xfrm>
          <a:prstGeom prst="curved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Arrow: Curved Right 3">
            <a:extLst>
              <a:ext uri="{FF2B5EF4-FFF2-40B4-BE49-F238E27FC236}">
                <a16:creationId xmlns:a16="http://schemas.microsoft.com/office/drawing/2014/main" id="{6D3ECF49-DF77-4BB9-A83A-00BE5EE9F9B7}"/>
              </a:ext>
            </a:extLst>
          </p:cNvPr>
          <p:cNvSpPr/>
          <p:nvPr/>
        </p:nvSpPr>
        <p:spPr bwMode="auto">
          <a:xfrm>
            <a:off x="685800" y="2514600"/>
            <a:ext cx="228600" cy="914400"/>
          </a:xfrm>
          <a:prstGeom prst="curv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10613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Date Placeholder 9"/>
          <p:cNvSpPr>
            <a:spLocks noGrp="1"/>
          </p:cNvSpPr>
          <p:nvPr>
            <p:ph type="dt" sz="half" idx="2"/>
          </p:nvPr>
        </p:nvSpPr>
        <p:spPr>
          <a:prstGeom prst="rect">
            <a:avLst/>
          </a:prstGeom>
          <a:noFill/>
        </p:spPr>
        <p:txBody>
          <a:bodyPr/>
          <a:lstStyle/>
          <a:p>
            <a:r>
              <a:rPr lang="en-US" dirty="0"/>
              <a:t>2018 Bethel Study – 20th Annual Financial Aid Survey of CCCU Institutions – 12.21.2018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676400"/>
            <a:ext cx="8763000" cy="2087562"/>
          </a:xfrm>
          <a:noFill/>
        </p:spPr>
        <p:txBody>
          <a:bodyPr/>
          <a:lstStyle/>
          <a:p>
            <a:pPr eaLnBrk="1" hangingPunct="1"/>
            <a:r>
              <a:rPr lang="en-US" dirty="0"/>
              <a:t>Implications for our Schools (discussion)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514600"/>
            <a:ext cx="8229600" cy="34290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z="2400" b="1" dirty="0"/>
          </a:p>
          <a:p>
            <a:pPr lvl="1" eaLnBrk="1" hangingPunct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13061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D67372C-FFAD-47F8-AA06-F1C465C3A2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973" t="12155" r="4543" b="251"/>
          <a:stretch/>
        </p:blipFill>
        <p:spPr>
          <a:xfrm>
            <a:off x="-1" y="301959"/>
            <a:ext cx="9143999" cy="5786043"/>
          </a:xfrm>
          <a:prstGeom prst="rect">
            <a:avLst/>
          </a:prstGeom>
        </p:spPr>
      </p:pic>
      <p:sp>
        <p:nvSpPr>
          <p:cNvPr id="18437" name="Date Placeholder 4"/>
          <p:cNvSpPr>
            <a:spLocks noGrp="1"/>
          </p:cNvSpPr>
          <p:nvPr>
            <p:ph type="dt" sz="half" idx="2"/>
          </p:nvPr>
        </p:nvSpPr>
        <p:spPr>
          <a:xfrm>
            <a:off x="381000" y="6534150"/>
            <a:ext cx="8153400" cy="32385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dirty="0"/>
              <a:t>2018 Bethel Study – 20th Annual Financial Aid Survey of CCCU Institutions – 12.21.2018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96199" y="5841781"/>
            <a:ext cx="1447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FFCC"/>
                </a:solidFill>
              </a:rPr>
              <a:t>http://batchgeo.com/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5" y="337633"/>
            <a:ext cx="8229600" cy="498080"/>
          </a:xfrm>
          <a:noFill/>
        </p:spPr>
        <p:txBody>
          <a:bodyPr/>
          <a:lstStyle/>
          <a:p>
            <a:pPr eaLnBrk="1" hangingPunct="1"/>
            <a:r>
              <a:rPr lang="en-US" sz="3200" dirty="0">
                <a:solidFill>
                  <a:schemeClr val="tx1"/>
                </a:solidFill>
              </a:rPr>
              <a:t>62 Participants – Nov. 18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Questions?</a:t>
            </a:r>
          </a:p>
        </p:txBody>
      </p:sp>
      <p:sp>
        <p:nvSpPr>
          <p:cNvPr id="71686" name="Text Placeholder 7"/>
          <p:cNvSpPr>
            <a:spLocks noGrp="1"/>
          </p:cNvSpPr>
          <p:nvPr>
            <p:ph type="body" sz="half" idx="1"/>
          </p:nvPr>
        </p:nvSpPr>
        <p:spPr>
          <a:xfrm>
            <a:off x="457200" y="1417637"/>
            <a:ext cx="4572000" cy="4525963"/>
          </a:xfrm>
        </p:spPr>
        <p:txBody>
          <a:bodyPr/>
          <a:lstStyle/>
          <a:p>
            <a:r>
              <a:rPr lang="en-US" sz="2800" dirty="0"/>
              <a:t>Contact Dan Nelson or Jeff Olson if you have specific questions</a:t>
            </a:r>
          </a:p>
          <a:p>
            <a:pPr lvl="1"/>
            <a:r>
              <a:rPr lang="en-US" sz="2400" dirty="0"/>
              <a:t>dc-nelson@bethel.edu</a:t>
            </a:r>
          </a:p>
          <a:p>
            <a:pPr lvl="1"/>
            <a:r>
              <a:rPr lang="en-US" sz="2400" dirty="0"/>
              <a:t>jeff-olson@bethel.edu</a:t>
            </a:r>
          </a:p>
          <a:p>
            <a:endParaRPr lang="en-US" sz="2800" dirty="0"/>
          </a:p>
          <a:p>
            <a:r>
              <a:rPr lang="en-US" sz="2800" dirty="0"/>
              <a:t>Email the CCCU financial aid administrators e-list to foster a broader conversation</a:t>
            </a:r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2"/>
          </p:nvPr>
        </p:nvSpPr>
        <p:spPr>
          <a:xfrm>
            <a:off x="76200" y="6477000"/>
            <a:ext cx="6705600" cy="249066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1100" b="1" i="1" dirty="0">
                <a:solidFill>
                  <a:schemeClr val="bg1"/>
                </a:solidFill>
              </a:rPr>
              <a:t>2018 Bethel Study – 20th Annual Financial Aid Survey of CCCU Institutions – 12.21.2018</a:t>
            </a:r>
          </a:p>
        </p:txBody>
      </p:sp>
      <p:pic>
        <p:nvPicPr>
          <p:cNvPr id="3" name="Picture 2" descr="Andrew Fountain - Truth and the Bible | Newlife Church Toronto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0" r="10721"/>
          <a:stretch/>
        </p:blipFill>
        <p:spPr>
          <a:xfrm>
            <a:off x="5105400" y="1676400"/>
            <a:ext cx="3505200" cy="35687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74721"/>
          </a:xfrm>
          <a:noFill/>
        </p:spPr>
        <p:txBody>
          <a:bodyPr/>
          <a:lstStyle/>
          <a:p>
            <a:r>
              <a:rPr lang="en-US" sz="2800" dirty="0"/>
              <a:t>51 Schools Participated in at least </a:t>
            </a:r>
            <a:br>
              <a:rPr lang="en-US" sz="2800" dirty="0"/>
            </a:br>
            <a:r>
              <a:rPr lang="en-US" sz="2800" dirty="0"/>
              <a:t>5 of the last 6 Surveys</a:t>
            </a:r>
            <a:br>
              <a:rPr lang="en-US" sz="2800" dirty="0"/>
            </a:br>
            <a:r>
              <a:rPr lang="en-US" sz="1600" i="1" dirty="0"/>
              <a:t>135 schools participated in at least 1 survey</a:t>
            </a:r>
            <a:endParaRPr lang="en-US" sz="1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200" y="1371600"/>
            <a:ext cx="32004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1500" dirty="0"/>
              <a:t>Arizona Chr. Univ., AZ</a:t>
            </a:r>
          </a:p>
          <a:p>
            <a:pPr marL="0" indent="0">
              <a:buNone/>
            </a:pPr>
            <a:r>
              <a:rPr lang="en-US" sz="1500" dirty="0"/>
              <a:t>Asbury Univ., KY</a:t>
            </a:r>
          </a:p>
          <a:p>
            <a:pPr marL="0" indent="0">
              <a:buNone/>
            </a:pPr>
            <a:r>
              <a:rPr lang="en-US" sz="1500" b="1" i="1" dirty="0">
                <a:solidFill>
                  <a:srgbClr val="C00000"/>
                </a:solidFill>
              </a:rPr>
              <a:t>Bethel Univ., MN*</a:t>
            </a:r>
          </a:p>
          <a:p>
            <a:pPr marL="0" indent="0">
              <a:buNone/>
            </a:pPr>
            <a:r>
              <a:rPr lang="en-US" sz="1500" dirty="0"/>
              <a:t>Biola Univ., CA</a:t>
            </a:r>
          </a:p>
          <a:p>
            <a:pPr marL="0" indent="0">
              <a:buNone/>
            </a:pPr>
            <a:r>
              <a:rPr lang="en-US" sz="1500" dirty="0"/>
              <a:t>Bluefield Coll., VA</a:t>
            </a:r>
          </a:p>
          <a:p>
            <a:pPr marL="0" indent="0">
              <a:buNone/>
            </a:pPr>
            <a:r>
              <a:rPr lang="en-US" sz="1500" b="1" i="1" dirty="0">
                <a:solidFill>
                  <a:srgbClr val="C00000"/>
                </a:solidFill>
              </a:rPr>
              <a:t>Calvin Coll., MI*</a:t>
            </a:r>
          </a:p>
          <a:p>
            <a:pPr marL="0" indent="0">
              <a:buNone/>
            </a:pPr>
            <a:r>
              <a:rPr lang="en-US" sz="1500" dirty="0"/>
              <a:t>Campbellsville Univ., KY</a:t>
            </a:r>
          </a:p>
          <a:p>
            <a:pPr marL="0" indent="0">
              <a:buNone/>
            </a:pPr>
            <a:r>
              <a:rPr lang="en-US" sz="1500" dirty="0"/>
              <a:t>Colorado Chr. Univ., CO</a:t>
            </a:r>
          </a:p>
          <a:p>
            <a:pPr marL="0" indent="0">
              <a:buNone/>
            </a:pPr>
            <a:r>
              <a:rPr lang="en-US" sz="1500" dirty="0"/>
              <a:t>Columbia Internat. Univ., SC</a:t>
            </a:r>
          </a:p>
          <a:p>
            <a:pPr marL="0" indent="0">
              <a:buNone/>
            </a:pPr>
            <a:r>
              <a:rPr lang="en-US" sz="1500" dirty="0"/>
              <a:t>Corban Univ., OR</a:t>
            </a:r>
          </a:p>
          <a:p>
            <a:pPr marL="0" indent="0">
              <a:buNone/>
            </a:pPr>
            <a:r>
              <a:rPr lang="en-US" sz="1500" dirty="0"/>
              <a:t>Cornerstone Univ., MI</a:t>
            </a:r>
          </a:p>
          <a:p>
            <a:pPr marL="0" indent="0">
              <a:buNone/>
            </a:pPr>
            <a:r>
              <a:rPr lang="en-US" sz="1500" dirty="0"/>
              <a:t>Crown Coll., MN</a:t>
            </a:r>
          </a:p>
          <a:p>
            <a:pPr marL="0" indent="0">
              <a:buNone/>
            </a:pPr>
            <a:r>
              <a:rPr lang="en-US" sz="1500" dirty="0"/>
              <a:t>Dordt Coll., IA</a:t>
            </a:r>
          </a:p>
          <a:p>
            <a:pPr marL="0" indent="0">
              <a:buNone/>
            </a:pPr>
            <a:r>
              <a:rPr lang="en-US" sz="1500" dirty="0"/>
              <a:t>Emmanuel Coll., GA</a:t>
            </a:r>
          </a:p>
          <a:p>
            <a:pPr marL="0" indent="0">
              <a:buNone/>
            </a:pPr>
            <a:r>
              <a:rPr lang="en-US" sz="1500" dirty="0"/>
              <a:t>Evangel Univ., MO</a:t>
            </a:r>
          </a:p>
          <a:p>
            <a:pPr marL="0" indent="0">
              <a:buNone/>
            </a:pPr>
            <a:r>
              <a:rPr lang="en-US" sz="1500" dirty="0"/>
              <a:t>Fresno Pacific Univ., CA</a:t>
            </a:r>
          </a:p>
          <a:p>
            <a:pPr marL="0" indent="0">
              <a:buNone/>
            </a:pPr>
            <a:r>
              <a:rPr lang="en-US" sz="1500" dirty="0"/>
              <a:t>Geneva Coll, PA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2018 Bethel Study – 20th Annual Financial Aid Survey of CCCU Institutions – 12.21.2018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F4868394-89A1-4357-B7F1-A2BE094173E1}"/>
              </a:ext>
            </a:extLst>
          </p:cNvPr>
          <p:cNvSpPr txBox="1">
            <a:spLocks/>
          </p:cNvSpPr>
          <p:nvPr/>
        </p:nvSpPr>
        <p:spPr bwMode="auto">
          <a:xfrm>
            <a:off x="2743200" y="1371600"/>
            <a:ext cx="327659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500" b="0" dirty="0"/>
              <a:t>George Fox Univ., OR</a:t>
            </a:r>
          </a:p>
          <a:p>
            <a:pPr marL="0" indent="0">
              <a:buNone/>
            </a:pPr>
            <a:r>
              <a:rPr lang="en-US" sz="1500" b="0" dirty="0"/>
              <a:t>Gordon Coll., MA</a:t>
            </a:r>
          </a:p>
          <a:p>
            <a:pPr marL="0" indent="0">
              <a:buNone/>
            </a:pPr>
            <a:r>
              <a:rPr lang="en-US" sz="1500" b="0" dirty="0"/>
              <a:t>Grace Coll., IN</a:t>
            </a:r>
          </a:p>
          <a:p>
            <a:pPr marL="0" indent="0">
              <a:buNone/>
            </a:pPr>
            <a:r>
              <a:rPr lang="en-US" sz="1500" b="0" dirty="0"/>
              <a:t>Greenville Coll., IL</a:t>
            </a:r>
          </a:p>
          <a:p>
            <a:pPr marL="0" indent="0">
              <a:buNone/>
            </a:pPr>
            <a:r>
              <a:rPr lang="en-US" sz="1500" b="0" dirty="0"/>
              <a:t>Hope International Univ., CA</a:t>
            </a:r>
          </a:p>
          <a:p>
            <a:pPr marL="0" indent="0">
              <a:buNone/>
            </a:pPr>
            <a:r>
              <a:rPr lang="en-US" sz="1500" i="1" dirty="0">
                <a:solidFill>
                  <a:srgbClr val="C00000"/>
                </a:solidFill>
              </a:rPr>
              <a:t>Houghton Coll., NY*</a:t>
            </a:r>
          </a:p>
          <a:p>
            <a:pPr marL="0" indent="0">
              <a:buNone/>
            </a:pPr>
            <a:r>
              <a:rPr lang="en-US" sz="1500" b="0" dirty="0"/>
              <a:t>Huntington Univ., IN</a:t>
            </a:r>
          </a:p>
          <a:p>
            <a:pPr marL="0" indent="0">
              <a:buNone/>
            </a:pPr>
            <a:r>
              <a:rPr lang="en-US" sz="1500" b="0" dirty="0"/>
              <a:t>Indiana Wesleyan Univ., IN</a:t>
            </a:r>
          </a:p>
          <a:p>
            <a:pPr marL="0" indent="0">
              <a:buNone/>
            </a:pPr>
            <a:r>
              <a:rPr lang="en-US" sz="1500" i="1" dirty="0">
                <a:solidFill>
                  <a:srgbClr val="C00000"/>
                </a:solidFill>
              </a:rPr>
              <a:t>John Brown Univ., AR*</a:t>
            </a:r>
          </a:p>
          <a:p>
            <a:pPr marL="0" indent="0">
              <a:buNone/>
            </a:pPr>
            <a:r>
              <a:rPr lang="en-US" sz="1500" b="0" dirty="0"/>
              <a:t>Lee Univ., TN</a:t>
            </a:r>
          </a:p>
          <a:p>
            <a:pPr marL="0" indent="0">
              <a:buNone/>
            </a:pPr>
            <a:r>
              <a:rPr lang="en-US" sz="1500" b="0" dirty="0"/>
              <a:t>LeTourneau Univ., TX</a:t>
            </a:r>
          </a:p>
          <a:p>
            <a:pPr marL="0" indent="0">
              <a:buNone/>
            </a:pPr>
            <a:r>
              <a:rPr lang="en-US" sz="1500" b="0" dirty="0"/>
              <a:t>Lincoln Chr. Univ., IL</a:t>
            </a:r>
          </a:p>
          <a:p>
            <a:pPr marL="0" indent="0">
              <a:buNone/>
            </a:pPr>
            <a:r>
              <a:rPr lang="en-US" sz="1500" b="0" dirty="0"/>
              <a:t>Lipscomb Univ., TN</a:t>
            </a:r>
          </a:p>
          <a:p>
            <a:pPr marL="0" indent="0">
              <a:buNone/>
            </a:pPr>
            <a:r>
              <a:rPr lang="en-US" sz="1500" i="1" dirty="0">
                <a:solidFill>
                  <a:srgbClr val="C00000"/>
                </a:solidFill>
              </a:rPr>
              <a:t>Messiah Coll., PA*</a:t>
            </a:r>
          </a:p>
          <a:p>
            <a:pPr marL="0" indent="0">
              <a:buNone/>
            </a:pPr>
            <a:r>
              <a:rPr lang="en-US" sz="1500" b="0" dirty="0"/>
              <a:t>MidAmerica Nazarene Univ., KS</a:t>
            </a:r>
          </a:p>
          <a:p>
            <a:pPr marL="0" indent="0">
              <a:buNone/>
            </a:pPr>
            <a:r>
              <a:rPr lang="en-US" sz="1500" b="0" dirty="0"/>
              <a:t>Milligan Coll., TN</a:t>
            </a:r>
          </a:p>
          <a:p>
            <a:pPr marL="0" indent="0">
              <a:buNone/>
            </a:pPr>
            <a:r>
              <a:rPr lang="en-US" sz="1500" b="0" dirty="0"/>
              <a:t>Moody Bible Institute, IL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19DD907F-DE6E-46FF-A304-8FE70E717ABA}"/>
              </a:ext>
            </a:extLst>
          </p:cNvPr>
          <p:cNvSpPr txBox="1">
            <a:spLocks/>
          </p:cNvSpPr>
          <p:nvPr/>
        </p:nvSpPr>
        <p:spPr bwMode="auto">
          <a:xfrm>
            <a:off x="5867402" y="1371600"/>
            <a:ext cx="327659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500" b="0" dirty="0"/>
              <a:t>Nyack Coll., NY</a:t>
            </a:r>
          </a:p>
          <a:p>
            <a:pPr marL="0" indent="0">
              <a:buNone/>
            </a:pPr>
            <a:r>
              <a:rPr lang="en-US" sz="1500" b="0" dirty="0"/>
              <a:t>Oklahoma Baptist Univ., OK</a:t>
            </a:r>
          </a:p>
          <a:p>
            <a:pPr marL="0" indent="0">
              <a:buNone/>
            </a:pPr>
            <a:r>
              <a:rPr lang="en-US" sz="1500" b="0" dirty="0"/>
              <a:t>Oklahoma Chr. Univ., OK</a:t>
            </a:r>
          </a:p>
          <a:p>
            <a:pPr marL="0" indent="0">
              <a:buNone/>
            </a:pPr>
            <a:r>
              <a:rPr lang="en-US" sz="1500" b="0" dirty="0"/>
              <a:t>Olivet Nazarene Univ., IL</a:t>
            </a:r>
          </a:p>
          <a:p>
            <a:pPr marL="0" indent="0">
              <a:buNone/>
            </a:pPr>
            <a:r>
              <a:rPr lang="en-US" sz="1500" b="0" dirty="0"/>
              <a:t>Point Loma Nazarene Univ., CA</a:t>
            </a:r>
          </a:p>
          <a:p>
            <a:pPr marL="0" indent="0">
              <a:buNone/>
            </a:pPr>
            <a:r>
              <a:rPr lang="en-US" sz="1500" i="1" dirty="0">
                <a:solidFill>
                  <a:srgbClr val="C00000"/>
                </a:solidFill>
              </a:rPr>
              <a:t>Roberts Wesleyan Coll., NY*</a:t>
            </a:r>
          </a:p>
          <a:p>
            <a:pPr marL="0" indent="0">
              <a:buNone/>
            </a:pPr>
            <a:r>
              <a:rPr lang="en-US" sz="1500" b="0" dirty="0"/>
              <a:t>Simpson Univ., CA</a:t>
            </a:r>
          </a:p>
          <a:p>
            <a:pPr marL="0" indent="0">
              <a:buNone/>
            </a:pPr>
            <a:r>
              <a:rPr lang="en-US" sz="1500" b="0" dirty="0"/>
              <a:t>Spring Arbor Univ., MI</a:t>
            </a:r>
          </a:p>
          <a:p>
            <a:pPr marL="0" indent="0">
              <a:buNone/>
            </a:pPr>
            <a:r>
              <a:rPr lang="en-US" sz="1500" b="0" dirty="0"/>
              <a:t>Sterling Coll., KS</a:t>
            </a:r>
          </a:p>
          <a:p>
            <a:pPr marL="0" indent="0">
              <a:buNone/>
            </a:pPr>
            <a:r>
              <a:rPr lang="en-US" sz="1500" i="1" dirty="0">
                <a:solidFill>
                  <a:srgbClr val="C00000"/>
                </a:solidFill>
              </a:rPr>
              <a:t>Taylor Univ., IN*</a:t>
            </a:r>
          </a:p>
          <a:p>
            <a:pPr marL="0" indent="0">
              <a:buNone/>
            </a:pPr>
            <a:r>
              <a:rPr lang="en-US" sz="1500" b="0" dirty="0"/>
              <a:t>Trevecca Nazarene Univ., TN</a:t>
            </a:r>
          </a:p>
          <a:p>
            <a:pPr marL="0" indent="0">
              <a:buNone/>
            </a:pPr>
            <a:r>
              <a:rPr lang="en-US" sz="1500" b="0" dirty="0"/>
              <a:t>Trinity Chr. Coll., IL</a:t>
            </a:r>
          </a:p>
          <a:p>
            <a:pPr marL="0" indent="0">
              <a:buNone/>
            </a:pPr>
            <a:r>
              <a:rPr lang="en-US" sz="1500" i="1" dirty="0">
                <a:solidFill>
                  <a:srgbClr val="C00000"/>
                </a:solidFill>
              </a:rPr>
              <a:t>Univ. of Northwestern, MN*</a:t>
            </a:r>
          </a:p>
          <a:p>
            <a:pPr marL="0" indent="0">
              <a:buNone/>
            </a:pPr>
            <a:r>
              <a:rPr lang="en-US" sz="1500" b="0" dirty="0"/>
              <a:t>Warner Pacific Coll., OR</a:t>
            </a:r>
          </a:p>
          <a:p>
            <a:pPr marL="0" indent="0">
              <a:buNone/>
            </a:pPr>
            <a:r>
              <a:rPr lang="en-US" sz="1500" i="1" dirty="0">
                <a:solidFill>
                  <a:srgbClr val="C00000"/>
                </a:solidFill>
              </a:rPr>
              <a:t>Westmont Coll., CA*</a:t>
            </a:r>
          </a:p>
          <a:p>
            <a:pPr marL="0" indent="0">
              <a:buNone/>
            </a:pPr>
            <a:r>
              <a:rPr lang="en-US" sz="1500" b="0" dirty="0"/>
              <a:t>Wheaton Coll., IL</a:t>
            </a:r>
          </a:p>
          <a:p>
            <a:pPr marL="0" indent="0">
              <a:buNone/>
            </a:pPr>
            <a:r>
              <a:rPr lang="en-US" sz="1500" b="0" dirty="0"/>
              <a:t>William Jessup Univ., CA</a:t>
            </a:r>
            <a:endParaRPr lang="en-US" sz="1500" b="0" i="1" kern="0" dirty="0">
              <a:solidFill>
                <a:srgbClr val="0070C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A0CD06-B627-4C6B-AB7B-9DC0A5BA75D6}"/>
              </a:ext>
            </a:extLst>
          </p:cNvPr>
          <p:cNvSpPr txBox="1"/>
          <p:nvPr/>
        </p:nvSpPr>
        <p:spPr>
          <a:xfrm rot="1279941">
            <a:off x="7543800" y="53340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i="1" dirty="0">
                <a:solidFill>
                  <a:srgbClr val="C00000"/>
                </a:solidFill>
              </a:rPr>
              <a:t>*Participated in all 20 surveys</a:t>
            </a:r>
          </a:p>
        </p:txBody>
      </p:sp>
    </p:spTree>
    <p:extLst>
      <p:ext uri="{BB962C8B-B14F-4D97-AF65-F5344CB8AC3E}">
        <p14:creationId xmlns:p14="http://schemas.microsoft.com/office/powerpoint/2010/main" val="3379872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/>
              <a:t>2017-’18 Enrollment </a:t>
            </a:r>
            <a:r>
              <a:rPr lang="en-US" sz="2000" dirty="0"/>
              <a:t>(see p. 4)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Of the 62 respondents:</a:t>
            </a:r>
          </a:p>
          <a:p>
            <a:pPr lvl="1" eaLnBrk="1" hangingPunct="1"/>
            <a:r>
              <a:rPr lang="en-US" dirty="0"/>
              <a:t>49 (79%) report non-traditional undergrads</a:t>
            </a:r>
          </a:p>
          <a:p>
            <a:pPr lvl="1" eaLnBrk="1" hangingPunct="1"/>
            <a:r>
              <a:rPr lang="en-US" dirty="0"/>
              <a:t>56 (90%) report graduate students</a:t>
            </a:r>
          </a:p>
          <a:p>
            <a:pPr eaLnBrk="1" hangingPunct="1"/>
            <a:r>
              <a:rPr lang="en-US" dirty="0"/>
              <a:t>Total Fall ‘17 undergraduate enrollment in traditional programs was 102,881 (for the 62 reporting schools).</a:t>
            </a:r>
          </a:p>
          <a:p>
            <a:pPr eaLnBrk="1" hangingPunct="1"/>
            <a:r>
              <a:rPr lang="en-US" dirty="0"/>
              <a:t>Total year grad and undergrad enrollment was 206,922 (as reported on FISAP)</a:t>
            </a:r>
          </a:p>
        </p:txBody>
      </p:sp>
      <p:sp>
        <p:nvSpPr>
          <p:cNvPr id="20487" name="Date Placeholder 7"/>
          <p:cNvSpPr>
            <a:spLocks noGrp="1"/>
          </p:cNvSpPr>
          <p:nvPr>
            <p:ph type="dt" sz="quarter" idx="2"/>
          </p:nvPr>
        </p:nvSpPr>
        <p:spPr>
          <a:xfrm>
            <a:off x="0" y="6477000"/>
            <a:ext cx="8153400" cy="3810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dirty="0"/>
              <a:t>2018 Bethel Study – 20th Annual Financial Aid Survey of CCCU Institutions – 12.21.2018</a:t>
            </a:r>
          </a:p>
        </p:txBody>
      </p:sp>
      <p:pic>
        <p:nvPicPr>
          <p:cNvPr id="20485" name="Picture 5" descr="MCPE01538_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5263" y="304800"/>
            <a:ext cx="10731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2018 Bethel Study – 20th Annual Financial Aid Survey of CCCU Institutions – 12.21.2018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43600" y="-30635"/>
            <a:ext cx="358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Traditional Undergraduate Programs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22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1288831"/>
              </p:ext>
            </p:extLst>
          </p:nvPr>
        </p:nvGraphicFramePr>
        <p:xfrm>
          <a:off x="0" y="277143"/>
          <a:ext cx="9144000" cy="5818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81393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2018 Bethel Study – 20th Annual Financial Aid Survey of CCCU Institutions – 12.21.2018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26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8323173"/>
              </p:ext>
            </p:extLst>
          </p:nvPr>
        </p:nvGraphicFramePr>
        <p:xfrm>
          <a:off x="0" y="228601"/>
          <a:ext cx="9144000" cy="5867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996241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80820</TotalTime>
  <Words>3383</Words>
  <Application>Microsoft Office PowerPoint</Application>
  <PresentationFormat>On-screen Show (4:3)</PresentationFormat>
  <Paragraphs>660</Paragraphs>
  <Slides>50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4" baseType="lpstr">
      <vt:lpstr>Arial</vt:lpstr>
      <vt:lpstr>Calibri</vt:lpstr>
      <vt:lpstr>Times New Roman</vt:lpstr>
      <vt:lpstr>Default Design</vt:lpstr>
      <vt:lpstr>2018 Bethel Study Results  Trends in Affordability &amp; Institutional Financial Health at CCCU Schools</vt:lpstr>
      <vt:lpstr>Authors</vt:lpstr>
      <vt:lpstr>Presentation Overview</vt:lpstr>
      <vt:lpstr>Survey Participants</vt:lpstr>
      <vt:lpstr>62 Participants – Nov. 18</vt:lpstr>
      <vt:lpstr>51 Schools Participated in at least  5 of the last 6 Surveys 135 schools participated in at least 1 survey</vt:lpstr>
      <vt:lpstr>2017-’18 Enrollment (see p. 4)</vt:lpstr>
      <vt:lpstr>PowerPoint Presentation</vt:lpstr>
      <vt:lpstr>PowerPoint Presentation</vt:lpstr>
      <vt:lpstr>PowerPoint Presentation</vt:lpstr>
      <vt:lpstr>PowerPoint Presentation</vt:lpstr>
      <vt:lpstr>% of Institutionally Controlled Gift Aid (ICGA) (p. 242ff.)</vt:lpstr>
      <vt:lpstr>Frequently Named Competitors (p. 254ff.)</vt:lpstr>
      <vt:lpstr>Financial Health Indicators: Institution Perspective</vt:lpstr>
      <vt:lpstr>Tuition and Fee Revenue (see p. 18)</vt:lpstr>
      <vt:lpstr>How Dependent are Schools on Student and Family Loans? (see p. 63)</vt:lpstr>
      <vt:lpstr>Percentage of 2017-18 Institutional Gift Aid (IGA) that is “funded” (see p. 43)</vt:lpstr>
      <vt:lpstr>Discount Rate Calculation </vt:lpstr>
      <vt:lpstr>2017-18 Discount Rates (All Students) (see pp. 117-122)</vt:lpstr>
      <vt:lpstr>PowerPoint Presentation</vt:lpstr>
      <vt:lpstr>PowerPoint Presentation</vt:lpstr>
      <vt:lpstr>PowerPoint Presentation</vt:lpstr>
      <vt:lpstr>PowerPoint Presentation</vt:lpstr>
      <vt:lpstr>“Target” Unfunded Discount Rate for 2018-19 New Students (see p. 131)</vt:lpstr>
      <vt:lpstr>2017-18 Needy/Not Needy (see p. 145)</vt:lpstr>
      <vt:lpstr>PowerPoint Presentation</vt:lpstr>
      <vt:lpstr>How Needy are our Students? (see p. 149)</vt:lpstr>
      <vt:lpstr>PowerPoint Presentation</vt:lpstr>
      <vt:lpstr>2017-18 Non-Need Students (see p. 171ff.)</vt:lpstr>
      <vt:lpstr>Price compared with Family Wealth  (see p. 158ff.)</vt:lpstr>
      <vt:lpstr>Price Compared with Family Wealth: 2017-18</vt:lpstr>
      <vt:lpstr>PowerPoint Presentation</vt:lpstr>
      <vt:lpstr>PowerPoint Presentation</vt:lpstr>
      <vt:lpstr>Affordability Indicators for Traditional Undergraduate Programs: Student’s Perspective</vt:lpstr>
      <vt:lpstr>2018-19 On-campus Budgets (COA for students in Traditional Undergrad Programs) (see p. 20ff.)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2017-18 Borrowing: Average per Enrolled Student (see p. 61-62)</vt:lpstr>
      <vt:lpstr>PowerPoint Presentation</vt:lpstr>
      <vt:lpstr>PowerPoint Presentation</vt:lpstr>
      <vt:lpstr>PowerPoint Presentation</vt:lpstr>
      <vt:lpstr>Average Student Loan Debt  (see p. 93ff.)</vt:lpstr>
      <vt:lpstr>3-Year Cohort Default Rates</vt:lpstr>
      <vt:lpstr>PowerPoint Presentation</vt:lpstr>
      <vt:lpstr>PowerPoint Presentation</vt:lpstr>
      <vt:lpstr>Implications for our Schools (discussion)</vt:lpstr>
      <vt:lpstr>Questions?</vt:lpstr>
    </vt:vector>
  </TitlesOfParts>
  <Company>Bethel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CCCU Financial Aid Survey - Dec 2004</dc:title>
  <dc:creator>jdolson</dc:creator>
  <cp:lastModifiedBy>Jeff Olson</cp:lastModifiedBy>
  <cp:revision>1842</cp:revision>
  <cp:lastPrinted>2019-06-07T20:25:07Z</cp:lastPrinted>
  <dcterms:created xsi:type="dcterms:W3CDTF">2004-12-29T17:28:42Z</dcterms:created>
  <dcterms:modified xsi:type="dcterms:W3CDTF">2019-08-06T20:38:06Z</dcterms:modified>
</cp:coreProperties>
</file>