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theme/themeOverride14.xml" ContentType="application/vnd.openxmlformats-officedocument.themeOverrid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theme/themeOverride15.xml" ContentType="application/vnd.openxmlformats-officedocument.themeOverride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theme/themeOverride16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7.xml" ContentType="application/vnd.openxmlformats-officedocument.themeOverride+xml"/>
  <Override PartName="/ppt/charts/chart27.xml" ContentType="application/vnd.openxmlformats-officedocument.drawingml.chart+xml"/>
  <Override PartName="/ppt/theme/themeOverride18.xml" ContentType="application/vnd.openxmlformats-officedocument.themeOverride+xml"/>
  <Override PartName="/ppt/charts/chart28.xml" ContentType="application/vnd.openxmlformats-officedocument.drawingml.chart+xml"/>
  <Override PartName="/ppt/theme/themeOverride19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8.xml" ContentType="application/vnd.openxmlformats-officedocument.drawingml.chartshapes+xml"/>
  <Override PartName="/ppt/charts/chart30.xml" ContentType="application/vnd.openxmlformats-officedocument.drawingml.chart+xml"/>
  <Override PartName="/ppt/theme/themeOverride20.xml" ContentType="application/vnd.openxmlformats-officedocument.themeOverride+xml"/>
  <Override PartName="/ppt/charts/chart31.xml" ContentType="application/vnd.openxmlformats-officedocument.drawingml.chart+xml"/>
  <Override PartName="/ppt/theme/themeOverride2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1017" r:id="rId2"/>
    <p:sldId id="1309" r:id="rId3"/>
    <p:sldId id="492" r:id="rId4"/>
    <p:sldId id="1018" r:id="rId5"/>
    <p:sldId id="504" r:id="rId6"/>
    <p:sldId id="1021" r:id="rId7"/>
    <p:sldId id="726" r:id="rId8"/>
    <p:sldId id="1047" r:id="rId9"/>
    <p:sldId id="1025" r:id="rId10"/>
    <p:sldId id="1026" r:id="rId11"/>
    <p:sldId id="1027" r:id="rId12"/>
    <p:sldId id="1148" r:id="rId13"/>
    <p:sldId id="1236" r:id="rId14"/>
    <p:sldId id="1073" r:id="rId15"/>
    <p:sldId id="1054" r:id="rId16"/>
    <p:sldId id="1129" r:id="rId17"/>
    <p:sldId id="1312" r:id="rId18"/>
    <p:sldId id="1313" r:id="rId19"/>
    <p:sldId id="1131" r:id="rId20"/>
    <p:sldId id="1055" r:id="rId21"/>
    <p:sldId id="1108" r:id="rId22"/>
    <p:sldId id="1091" r:id="rId23"/>
    <p:sldId id="1061" r:id="rId24"/>
    <p:sldId id="1085" r:id="rId25"/>
    <p:sldId id="1065" r:id="rId26"/>
    <p:sldId id="1082" r:id="rId27"/>
    <p:sldId id="1081" r:id="rId28"/>
    <p:sldId id="1098" r:id="rId29"/>
    <p:sldId id="781" r:id="rId30"/>
    <p:sldId id="731" r:id="rId31"/>
    <p:sldId id="745" r:id="rId32"/>
    <p:sldId id="734" r:id="rId33"/>
    <p:sldId id="750" r:id="rId34"/>
    <p:sldId id="751" r:id="rId35"/>
    <p:sldId id="1038" r:id="rId36"/>
    <p:sldId id="1039" r:id="rId37"/>
    <p:sldId id="1282" r:id="rId38"/>
    <p:sldId id="755" r:id="rId39"/>
    <p:sldId id="1040" r:id="rId40"/>
    <p:sldId id="757" r:id="rId41"/>
    <p:sldId id="1041" r:id="rId42"/>
    <p:sldId id="982" r:id="rId43"/>
    <p:sldId id="760" r:id="rId44"/>
    <p:sldId id="1044" r:id="rId45"/>
    <p:sldId id="1046" r:id="rId46"/>
    <p:sldId id="1191" r:id="rId47"/>
    <p:sldId id="1190" r:id="rId48"/>
    <p:sldId id="360" r:id="rId49"/>
    <p:sldId id="1028" r:id="rId50"/>
    <p:sldId id="362" r:id="rId51"/>
    <p:sldId id="1029" r:id="rId52"/>
    <p:sldId id="1031" r:id="rId53"/>
    <p:sldId id="1188" r:id="rId54"/>
    <p:sldId id="1032" r:id="rId55"/>
    <p:sldId id="1033" r:id="rId56"/>
    <p:sldId id="871" r:id="rId57"/>
    <p:sldId id="1035" r:id="rId58"/>
    <p:sldId id="1135" r:id="rId59"/>
    <p:sldId id="1037" r:id="rId60"/>
    <p:sldId id="1322" r:id="rId61"/>
    <p:sldId id="746" r:id="rId62"/>
    <p:sldId id="1287" r:id="rId63"/>
    <p:sldId id="1279" r:id="rId64"/>
    <p:sldId id="1242" r:id="rId65"/>
    <p:sldId id="1324" r:id="rId66"/>
    <p:sldId id="385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4E9E9"/>
    <a:srgbClr val="E8D0D0"/>
    <a:srgbClr val="FFFFCC"/>
    <a:srgbClr val="009900"/>
    <a:srgbClr val="CC9900"/>
    <a:srgbClr val="0000FF"/>
    <a:srgbClr val="FF9933"/>
    <a:srgbClr val="CC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426" autoAdjust="0"/>
    <p:restoredTop sz="93886" autoAdjust="0"/>
  </p:normalViewPr>
  <p:slideViewPr>
    <p:cSldViewPr>
      <p:cViewPr varScale="1">
        <p:scale>
          <a:sx n="103" d="100"/>
          <a:sy n="103" d="100"/>
        </p:scale>
        <p:origin x="14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>
        <p:scale>
          <a:sx n="80" d="100"/>
          <a:sy n="80" d="100"/>
        </p:scale>
        <p:origin x="-1278" y="1536"/>
      </p:cViewPr>
      <p:guideLst>
        <p:guide orient="horz" pos="2880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4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5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6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7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8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Traditional Undergraduate Enrollment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'Trad Und Enrollment'!$F$147</c:f>
              <c:strCache>
                <c:ptCount val="1"/>
                <c:pt idx="0">
                  <c:v> Minimum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4297900258685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AB-4984-954A-E388DF06D0C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AB-4984-954A-E388DF06D0C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AB-4984-954A-E388DF06D0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'Trad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'Trad Und Enrollment'!$G$147:$Z$147</c:f>
              <c:numCache>
                <c:formatCode>#,##0</c:formatCode>
                <c:ptCount val="10"/>
                <c:pt idx="0">
                  <c:v>348</c:v>
                </c:pt>
                <c:pt idx="1">
                  <c:v>307</c:v>
                </c:pt>
                <c:pt idx="2">
                  <c:v>333</c:v>
                </c:pt>
                <c:pt idx="3">
                  <c:v>340</c:v>
                </c:pt>
                <c:pt idx="4">
                  <c:v>303</c:v>
                </c:pt>
                <c:pt idx="5">
                  <c:v>300</c:v>
                </c:pt>
                <c:pt idx="6">
                  <c:v>245</c:v>
                </c:pt>
                <c:pt idx="7">
                  <c:v>147</c:v>
                </c:pt>
                <c:pt idx="8">
                  <c:v>166</c:v>
                </c:pt>
                <c:pt idx="9">
                  <c:v>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AB-4984-954A-E388DF06D0CE}"/>
            </c:ext>
          </c:extLst>
        </c:ser>
        <c:ser>
          <c:idx val="1"/>
          <c:order val="1"/>
          <c:tx>
            <c:strRef>
              <c:f>'Trad Und Enrollment'!$F$148</c:f>
              <c:strCache>
                <c:ptCount val="1"/>
                <c:pt idx="0">
                  <c:v> Average (mean) 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52042439779656E-2"/>
                  <c:y val="2.016666558158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AB-4984-954A-E388DF06D0C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AB-4984-954A-E388DF06D0C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AB-4984-954A-E388DF06D0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'Trad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'Trad Und Enrollment'!$G$148:$Z$148</c:f>
              <c:numCache>
                <c:formatCode>#,##0</c:formatCode>
                <c:ptCount val="10"/>
                <c:pt idx="0">
                  <c:v>1619.8125</c:v>
                </c:pt>
                <c:pt idx="1">
                  <c:v>1577</c:v>
                </c:pt>
                <c:pt idx="2">
                  <c:v>1585.5657894736842</c:v>
                </c:pt>
                <c:pt idx="3">
                  <c:v>1582.9878048780488</c:v>
                </c:pt>
                <c:pt idx="4">
                  <c:v>1574.7882352941176</c:v>
                </c:pt>
                <c:pt idx="5">
                  <c:v>1595.125</c:v>
                </c:pt>
                <c:pt idx="6">
                  <c:v>1659.4133333333334</c:v>
                </c:pt>
                <c:pt idx="7">
                  <c:v>1585.203125</c:v>
                </c:pt>
                <c:pt idx="8">
                  <c:v>1589.984126984127</c:v>
                </c:pt>
                <c:pt idx="9">
                  <c:v>1662.0322580645161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5AB-4984-954A-E388DF06D0CE}"/>
            </c:ext>
          </c:extLst>
        </c:ser>
        <c:ser>
          <c:idx val="3"/>
          <c:order val="2"/>
          <c:tx>
            <c:strRef>
              <c:f>'Trad Und Enrollment'!$F$150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54253698786991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AB-4984-954A-E388DF06D0C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AB-4984-954A-E388DF06D0C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AB-4984-954A-E388DF06D0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'Trad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'Trad Und Enrollment'!$G$150:$Z$150</c:f>
              <c:numCache>
                <c:formatCode>#,##0</c:formatCode>
                <c:ptCount val="10"/>
                <c:pt idx="0">
                  <c:v>813</c:v>
                </c:pt>
                <c:pt idx="1">
                  <c:v>951</c:v>
                </c:pt>
                <c:pt idx="2">
                  <c:v>930.75</c:v>
                </c:pt>
                <c:pt idx="3">
                  <c:v>859.5</c:v>
                </c:pt>
                <c:pt idx="4">
                  <c:v>789</c:v>
                </c:pt>
                <c:pt idx="5">
                  <c:v>896.25</c:v>
                </c:pt>
                <c:pt idx="6">
                  <c:v>916.5</c:v>
                </c:pt>
                <c:pt idx="7">
                  <c:v>898</c:v>
                </c:pt>
                <c:pt idx="8">
                  <c:v>906.5</c:v>
                </c:pt>
                <c:pt idx="9">
                  <c:v>945.25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5AB-4984-954A-E388DF06D0CE}"/>
            </c:ext>
          </c:extLst>
        </c:ser>
        <c:ser>
          <c:idx val="4"/>
          <c:order val="3"/>
          <c:tx>
            <c:strRef>
              <c:f>'Trad Und Enrollment'!$F$151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52042439779656E-2"/>
                  <c:y val="2.016666558158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AB-4984-954A-E388DF06D0C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AB-4984-954A-E388DF06D0C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AB-4984-954A-E388DF06D0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'Trad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'Trad Und Enrollment'!$G$151:$Z$151</c:f>
              <c:numCache>
                <c:formatCode>#,##0</c:formatCode>
                <c:ptCount val="10"/>
                <c:pt idx="0">
                  <c:v>1315.5</c:v>
                </c:pt>
                <c:pt idx="1">
                  <c:v>1263</c:v>
                </c:pt>
                <c:pt idx="2">
                  <c:v>1302.5</c:v>
                </c:pt>
                <c:pt idx="3">
                  <c:v>1304.5</c:v>
                </c:pt>
                <c:pt idx="4">
                  <c:v>1267</c:v>
                </c:pt>
                <c:pt idx="5">
                  <c:v>1312</c:v>
                </c:pt>
                <c:pt idx="6">
                  <c:v>1400</c:v>
                </c:pt>
                <c:pt idx="7">
                  <c:v>1321</c:v>
                </c:pt>
                <c:pt idx="8">
                  <c:v>1321</c:v>
                </c:pt>
                <c:pt idx="9">
                  <c:v>1378.5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5AB-4984-954A-E388DF06D0CE}"/>
            </c:ext>
          </c:extLst>
        </c:ser>
        <c:ser>
          <c:idx val="5"/>
          <c:order val="4"/>
          <c:tx>
            <c:strRef>
              <c:f>'Trad Und Enrollment'!$F$152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217376951995758E-2"/>
                  <c:y val="4.0333331163166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5AB-4984-954A-E388DF06D0C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5AB-4984-954A-E388DF06D0C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5AB-4984-954A-E388DF06D0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'Trad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'Trad Und Enrollment'!$G$152:$Z$152</c:f>
              <c:numCache>
                <c:formatCode>#,##0</c:formatCode>
                <c:ptCount val="10"/>
                <c:pt idx="0">
                  <c:v>1996.25</c:v>
                </c:pt>
                <c:pt idx="1">
                  <c:v>2019</c:v>
                </c:pt>
                <c:pt idx="2">
                  <c:v>1985.75</c:v>
                </c:pt>
                <c:pt idx="3">
                  <c:v>1931.25</c:v>
                </c:pt>
                <c:pt idx="4">
                  <c:v>1950</c:v>
                </c:pt>
                <c:pt idx="5">
                  <c:v>1972.5</c:v>
                </c:pt>
                <c:pt idx="6">
                  <c:v>2134.5</c:v>
                </c:pt>
                <c:pt idx="7">
                  <c:v>2013.5</c:v>
                </c:pt>
                <c:pt idx="8">
                  <c:v>1869</c:v>
                </c:pt>
                <c:pt idx="9">
                  <c:v>2345.25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5AB-4984-954A-E388DF06D0CE}"/>
            </c:ext>
          </c:extLst>
        </c:ser>
        <c:ser>
          <c:idx val="6"/>
          <c:order val="5"/>
          <c:tx>
            <c:strRef>
              <c:f>'Trad Und Enrollment'!$F$153</c:f>
              <c:strCache>
                <c:ptCount val="1"/>
                <c:pt idx="0">
                  <c:v> Fourth Quartile (maximum) </c:v>
                </c:pt>
              </c:strCache>
            </c:strRef>
          </c:tx>
          <c:spPr>
            <a:ln>
              <a:solidFill>
                <a:sysClr val="window" lastClr="FFFFFF">
                  <a:lumMod val="65000"/>
                </a:sys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52042439779656E-2"/>
                  <c:y val="2.016666558158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5AB-4984-954A-E388DF06D0CE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5AB-4984-954A-E388DF06D0CE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5AB-4984-954A-E388DF06D0C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'Trad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'Trad Und Enrollment'!$G$153:$Z$153</c:f>
              <c:numCache>
                <c:formatCode>#,##0</c:formatCode>
                <c:ptCount val="10"/>
                <c:pt idx="0">
                  <c:v>5498</c:v>
                </c:pt>
                <c:pt idx="1">
                  <c:v>4500</c:v>
                </c:pt>
                <c:pt idx="2">
                  <c:v>4378</c:v>
                </c:pt>
                <c:pt idx="3">
                  <c:v>5556</c:v>
                </c:pt>
                <c:pt idx="4">
                  <c:v>5990</c:v>
                </c:pt>
                <c:pt idx="5">
                  <c:v>4931</c:v>
                </c:pt>
                <c:pt idx="6">
                  <c:v>5799</c:v>
                </c:pt>
                <c:pt idx="7">
                  <c:v>4900</c:v>
                </c:pt>
                <c:pt idx="8">
                  <c:v>4785</c:v>
                </c:pt>
                <c:pt idx="9">
                  <c:v>4530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55AB-4984-954A-E388DF06D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01856"/>
        <c:axId val="146603392"/>
      </c:lineChart>
      <c:catAx>
        <c:axId val="14660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6603392"/>
        <c:crosses val="autoZero"/>
        <c:auto val="1"/>
        <c:lblAlgn val="ctr"/>
        <c:lblOffset val="100"/>
        <c:noMultiLvlLbl val="0"/>
      </c:catAx>
      <c:valAx>
        <c:axId val="1466033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66018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Direct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Developing Scholarship Donors</c:v>
                </c:pt>
                <c:pt idx="1">
                  <c:v>Setting Tuition Rates</c:v>
                </c:pt>
                <c:pt idx="2">
                  <c:v>Retention Strategies</c:v>
                </c:pt>
                <c:pt idx="3">
                  <c:v>Planning for Enrollment Changes</c:v>
                </c:pt>
                <c:pt idx="4">
                  <c:v>Federal Financial Aid Advocacy</c:v>
                </c:pt>
                <c:pt idx="5">
                  <c:v>State Financial Aid Advocacy</c:v>
                </c:pt>
                <c:pt idx="6">
                  <c:v>Establishing Discount Rate</c:v>
                </c:pt>
                <c:pt idx="7">
                  <c:v>New Financial Aid Strategies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9</c:v>
                </c:pt>
                <c:pt idx="2">
                  <c:v>12</c:v>
                </c:pt>
                <c:pt idx="3">
                  <c:v>15</c:v>
                </c:pt>
                <c:pt idx="4">
                  <c:v>17</c:v>
                </c:pt>
                <c:pt idx="5">
                  <c:v>19</c:v>
                </c:pt>
                <c:pt idx="6">
                  <c:v>27</c:v>
                </c:pt>
                <c:pt idx="7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6-41EE-BF58-D6B91A0981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Indirect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Developing Scholarship Donors</c:v>
                </c:pt>
                <c:pt idx="1">
                  <c:v>Setting Tuition Rates</c:v>
                </c:pt>
                <c:pt idx="2">
                  <c:v>Retention Strategies</c:v>
                </c:pt>
                <c:pt idx="3">
                  <c:v>Planning for Enrollment Changes</c:v>
                </c:pt>
                <c:pt idx="4">
                  <c:v>Federal Financial Aid Advocacy</c:v>
                </c:pt>
                <c:pt idx="5">
                  <c:v>State Financial Aid Advocacy</c:v>
                </c:pt>
                <c:pt idx="6">
                  <c:v>Establishing Discount Rate</c:v>
                </c:pt>
                <c:pt idx="7">
                  <c:v>New Financial Aid Strategies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18</c:v>
                </c:pt>
                <c:pt idx="1">
                  <c:v>26</c:v>
                </c:pt>
                <c:pt idx="2">
                  <c:v>35</c:v>
                </c:pt>
                <c:pt idx="3">
                  <c:v>30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86-41EE-BF58-D6B91A0981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Developing Scholarship Donors</c:v>
                </c:pt>
                <c:pt idx="1">
                  <c:v>Setting Tuition Rates</c:v>
                </c:pt>
                <c:pt idx="2">
                  <c:v>Retention Strategies</c:v>
                </c:pt>
                <c:pt idx="3">
                  <c:v>Planning for Enrollment Changes</c:v>
                </c:pt>
                <c:pt idx="4">
                  <c:v>Federal Financial Aid Advocacy</c:v>
                </c:pt>
                <c:pt idx="5">
                  <c:v>State Financial Aid Advocacy</c:v>
                </c:pt>
                <c:pt idx="6">
                  <c:v>Establishing Discount Rate</c:v>
                </c:pt>
                <c:pt idx="7">
                  <c:v>New Financial Aid Strategies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43</c:v>
                </c:pt>
                <c:pt idx="1">
                  <c:v>27</c:v>
                </c:pt>
                <c:pt idx="2">
                  <c:v>15</c:v>
                </c:pt>
                <c:pt idx="3">
                  <c:v>17</c:v>
                </c:pt>
                <c:pt idx="4">
                  <c:v>24</c:v>
                </c:pt>
                <c:pt idx="5">
                  <c:v>22</c:v>
                </c:pt>
                <c:pt idx="6">
                  <c:v>14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86-41EE-BF58-D6B91A098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676288"/>
        <c:axId val="157677824"/>
      </c:barChart>
      <c:catAx>
        <c:axId val="157676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7677824"/>
        <c:crosses val="autoZero"/>
        <c:auto val="1"/>
        <c:lblAlgn val="ctr"/>
        <c:lblOffset val="100"/>
        <c:noMultiLvlLbl val="0"/>
      </c:catAx>
      <c:valAx>
        <c:axId val="1576778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57676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9997788470885629"/>
          <c:y val="0.9174147023321757"/>
          <c:w val="0.37658744045883152"/>
          <c:h val="6.70563442194285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Sheet1!$A$3:$A$7</c:f>
              <c:strCache>
                <c:ptCount val="5"/>
                <c:pt idx="0">
                  <c:v>Dependent Student income reduced</c:v>
                </c:pt>
                <c:pt idx="1">
                  <c:v>Sibling in private K-12 school</c:v>
                </c:pt>
                <c:pt idx="2">
                  <c:v>Medical</c:v>
                </c:pt>
                <c:pt idx="3">
                  <c:v>Independent student income reduced</c:v>
                </c:pt>
                <c:pt idx="4">
                  <c:v>Parent's income reduced</c:v>
                </c:pt>
              </c:strCache>
            </c:strRef>
          </c:cat>
          <c:val>
            <c:numRef>
              <c:f>Sheet1!$B$3:$B$7</c:f>
              <c:numCache>
                <c:formatCode>#,##0_);\(#,##0\)</c:formatCode>
                <c:ptCount val="5"/>
                <c:pt idx="0">
                  <c:v>36</c:v>
                </c:pt>
                <c:pt idx="1">
                  <c:v>40</c:v>
                </c:pt>
                <c:pt idx="2">
                  <c:v>50</c:v>
                </c:pt>
                <c:pt idx="3">
                  <c:v>51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4-46D2-936D-0B301817D4E5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It Depends</c:v>
                </c:pt>
              </c:strCache>
            </c:strRef>
          </c:tx>
          <c:invertIfNegative val="0"/>
          <c:cat>
            <c:strRef>
              <c:f>Sheet1!$A$3:$A$7</c:f>
              <c:strCache>
                <c:ptCount val="5"/>
                <c:pt idx="0">
                  <c:v>Dependent Student income reduced</c:v>
                </c:pt>
                <c:pt idx="1">
                  <c:v>Sibling in private K-12 school</c:v>
                </c:pt>
                <c:pt idx="2">
                  <c:v>Medical</c:v>
                </c:pt>
                <c:pt idx="3">
                  <c:v>Independent student income reduced</c:v>
                </c:pt>
                <c:pt idx="4">
                  <c:v>Parent's income reduced</c:v>
                </c:pt>
              </c:strCache>
            </c:strRef>
          </c:cat>
          <c:val>
            <c:numRef>
              <c:f>Sheet1!$C$3:$C$7</c:f>
              <c:numCache>
                <c:formatCode>#,##0_);\(#,##0\)</c:formatCode>
                <c:ptCount val="5"/>
                <c:pt idx="0">
                  <c:v>2</c:v>
                </c:pt>
                <c:pt idx="1">
                  <c:v>6</c:v>
                </c:pt>
                <c:pt idx="2">
                  <c:v>7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B4-46D2-936D-0B301817D4E5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Sheet1!$A$3:$A$7</c:f>
              <c:strCache>
                <c:ptCount val="5"/>
                <c:pt idx="0">
                  <c:v>Dependent Student income reduced</c:v>
                </c:pt>
                <c:pt idx="1">
                  <c:v>Sibling in private K-12 school</c:v>
                </c:pt>
                <c:pt idx="2">
                  <c:v>Medical</c:v>
                </c:pt>
                <c:pt idx="3">
                  <c:v>Independent student income reduced</c:v>
                </c:pt>
                <c:pt idx="4">
                  <c:v>Parent's income reduced</c:v>
                </c:pt>
              </c:strCache>
            </c:strRef>
          </c:cat>
          <c:val>
            <c:numRef>
              <c:f>Sheet1!$D$3:$D$7</c:f>
              <c:numCache>
                <c:formatCode>#,##0_);\(#,##0\)</c:formatCode>
                <c:ptCount val="5"/>
                <c:pt idx="0">
                  <c:v>22</c:v>
                </c:pt>
                <c:pt idx="1">
                  <c:v>14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B4-46D2-936D-0B301817D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373824"/>
        <c:axId val="163375360"/>
      </c:barChart>
      <c:catAx>
        <c:axId val="163373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3375360"/>
        <c:crosses val="autoZero"/>
        <c:auto val="1"/>
        <c:lblAlgn val="ctr"/>
        <c:lblOffset val="100"/>
        <c:noMultiLvlLbl val="0"/>
      </c:catAx>
      <c:valAx>
        <c:axId val="1633753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633738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Sheet1!$A$3:$A$7</c:f>
              <c:strCache>
                <c:ptCount val="5"/>
                <c:pt idx="0">
                  <c:v>Sub-Chapter S Earnings</c:v>
                </c:pt>
                <c:pt idx="1">
                  <c:v>Overseas Cost of Living Higher</c:v>
                </c:pt>
                <c:pt idx="2">
                  <c:v>Adoption Expenses</c:v>
                </c:pt>
                <c:pt idx="3">
                  <c:v>Parents' College Expenses</c:v>
                </c:pt>
                <c:pt idx="4">
                  <c:v>Retirement Distribution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15</c:v>
                </c:pt>
                <c:pt idx="3">
                  <c:v>16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7-4557-92A6-EE5BF94E935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It Depends</c:v>
                </c:pt>
              </c:strCache>
            </c:strRef>
          </c:tx>
          <c:invertIfNegative val="0"/>
          <c:cat>
            <c:strRef>
              <c:f>Sheet1!$A$3:$A$7</c:f>
              <c:strCache>
                <c:ptCount val="5"/>
                <c:pt idx="0">
                  <c:v>Sub-Chapter S Earnings</c:v>
                </c:pt>
                <c:pt idx="1">
                  <c:v>Overseas Cost of Living Higher</c:v>
                </c:pt>
                <c:pt idx="2">
                  <c:v>Adoption Expenses</c:v>
                </c:pt>
                <c:pt idx="3">
                  <c:v>Parents' College Expenses</c:v>
                </c:pt>
                <c:pt idx="4">
                  <c:v>Retirement Distribution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5</c:v>
                </c:pt>
                <c:pt idx="3">
                  <c:v>10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67-4557-92A6-EE5BF94E935D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Sheet1!$A$3:$A$7</c:f>
              <c:strCache>
                <c:ptCount val="5"/>
                <c:pt idx="0">
                  <c:v>Sub-Chapter S Earnings</c:v>
                </c:pt>
                <c:pt idx="1">
                  <c:v>Overseas Cost of Living Higher</c:v>
                </c:pt>
                <c:pt idx="2">
                  <c:v>Adoption Expenses</c:v>
                </c:pt>
                <c:pt idx="3">
                  <c:v>Parents' College Expenses</c:v>
                </c:pt>
                <c:pt idx="4">
                  <c:v>Retirement Distribution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50</c:v>
                </c:pt>
                <c:pt idx="1">
                  <c:v>48</c:v>
                </c:pt>
                <c:pt idx="2">
                  <c:v>41</c:v>
                </c:pt>
                <c:pt idx="3">
                  <c:v>35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67-4557-92A6-EE5BF94E9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024320"/>
        <c:axId val="168042496"/>
      </c:barChart>
      <c:catAx>
        <c:axId val="168024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8042496"/>
        <c:crosses val="autoZero"/>
        <c:auto val="1"/>
        <c:lblAlgn val="ctr"/>
        <c:lblOffset val="100"/>
        <c:noMultiLvlLbl val="0"/>
      </c:catAx>
      <c:valAx>
        <c:axId val="1680424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680243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Sheet1!$A$3:$A$7</c:f>
              <c:strCache>
                <c:ptCount val="5"/>
                <c:pt idx="0">
                  <c:v>Repaying Excessive personal debt</c:v>
                </c:pt>
                <c:pt idx="1">
                  <c:v>Wedding expenses</c:v>
                </c:pt>
                <c:pt idx="2">
                  <c:v>House Payment High</c:v>
                </c:pt>
                <c:pt idx="3">
                  <c:v>Parents paying on older sibling's loan</c:v>
                </c:pt>
                <c:pt idx="4">
                  <c:v>Parent's prior college loans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7-4A02-ACF9-8EE6AC5DA199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It Depends</c:v>
                </c:pt>
              </c:strCache>
            </c:strRef>
          </c:tx>
          <c:invertIfNegative val="0"/>
          <c:cat>
            <c:strRef>
              <c:f>Sheet1!$A$3:$A$7</c:f>
              <c:strCache>
                <c:ptCount val="5"/>
                <c:pt idx="0">
                  <c:v>Repaying Excessive personal debt</c:v>
                </c:pt>
                <c:pt idx="1">
                  <c:v>Wedding expenses</c:v>
                </c:pt>
                <c:pt idx="2">
                  <c:v>House Payment High</c:v>
                </c:pt>
                <c:pt idx="3">
                  <c:v>Parents paying on older sibling's loan</c:v>
                </c:pt>
                <c:pt idx="4">
                  <c:v>Parent's prior college loans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A7-4A02-ACF9-8EE6AC5DA199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Sheet1!$A$3:$A$7</c:f>
              <c:strCache>
                <c:ptCount val="5"/>
                <c:pt idx="0">
                  <c:v>Repaying Excessive personal debt</c:v>
                </c:pt>
                <c:pt idx="1">
                  <c:v>Wedding expenses</c:v>
                </c:pt>
                <c:pt idx="2">
                  <c:v>House Payment High</c:v>
                </c:pt>
                <c:pt idx="3">
                  <c:v>Parents paying on older sibling's loan</c:v>
                </c:pt>
                <c:pt idx="4">
                  <c:v>Parent's prior college loans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54</c:v>
                </c:pt>
                <c:pt idx="1">
                  <c:v>59</c:v>
                </c:pt>
                <c:pt idx="2">
                  <c:v>56</c:v>
                </c:pt>
                <c:pt idx="3">
                  <c:v>58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A7-4A02-ACF9-8EE6AC5DA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970304"/>
        <c:axId val="167971840"/>
      </c:barChart>
      <c:catAx>
        <c:axId val="167970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7971840"/>
        <c:crosses val="autoZero"/>
        <c:auto val="1"/>
        <c:lblAlgn val="ctr"/>
        <c:lblOffset val="100"/>
        <c:noMultiLvlLbl val="0"/>
      </c:catAx>
      <c:valAx>
        <c:axId val="1679718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679703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Unfunded Discount Rates in CCCU Schools</a:t>
            </a:r>
          </a:p>
          <a:p>
            <a:pPr>
              <a:defRPr/>
            </a:pPr>
            <a:r>
              <a:rPr lang="en-US" dirty="0"/>
              <a:t>Traditional Undergraduate Programs </a:t>
            </a:r>
          </a:p>
          <a:p>
            <a:pPr>
              <a:defRPr/>
            </a:pPr>
            <a:r>
              <a:rPr lang="en-US" dirty="0"/>
              <a:t>(2018-19 data is estimated)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'Discount Rates'!$E$150</c:f>
              <c:strCache>
                <c:ptCount val="1"/>
                <c:pt idx="0">
                  <c:v>Minimum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1.0744686621274016E-16"/>
                  <c:y val="-1.4114682349788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B4-444C-931E-496ECFF525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Rates'!$AC$7:$AV$7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Rates'!$AC$150:$AV$150</c:f>
              <c:numCache>
                <c:formatCode>0.0%</c:formatCode>
                <c:ptCount val="19"/>
                <c:pt idx="0">
                  <c:v>7.0000000000000007E-2</c:v>
                </c:pt>
                <c:pt idx="1">
                  <c:v>6.3E-2</c:v>
                </c:pt>
                <c:pt idx="2">
                  <c:v>7.5999999999999998E-2</c:v>
                </c:pt>
                <c:pt idx="3">
                  <c:v>8.4000000000000005E-2</c:v>
                </c:pt>
                <c:pt idx="4">
                  <c:v>8.5999999999999993E-2</c:v>
                </c:pt>
                <c:pt idx="5">
                  <c:v>0.114</c:v>
                </c:pt>
                <c:pt idx="6">
                  <c:v>6.8000000000000005E-2</c:v>
                </c:pt>
                <c:pt idx="7">
                  <c:v>9.6000000000000002E-2</c:v>
                </c:pt>
                <c:pt idx="8">
                  <c:v>0.11964686025414553</c:v>
                </c:pt>
                <c:pt idx="9">
                  <c:v>0.17816726003882097</c:v>
                </c:pt>
                <c:pt idx="10">
                  <c:v>0.15696233409556523</c:v>
                </c:pt>
                <c:pt idx="11">
                  <c:v>0.15994204886204086</c:v>
                </c:pt>
                <c:pt idx="12">
                  <c:v>0.1858898391818192</c:v>
                </c:pt>
                <c:pt idx="13">
                  <c:v>9.2083918109716525E-3</c:v>
                </c:pt>
                <c:pt idx="14">
                  <c:v>0.23158874114172487</c:v>
                </c:pt>
                <c:pt idx="15">
                  <c:v>0.24823520066573362</c:v>
                </c:pt>
                <c:pt idx="16">
                  <c:v>0.19274288536860276</c:v>
                </c:pt>
                <c:pt idx="17">
                  <c:v>0.26551163450044746</c:v>
                </c:pt>
                <c:pt idx="18">
                  <c:v>0.26506957757471067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B4-444C-931E-496ECFF525E1}"/>
            </c:ext>
          </c:extLst>
        </c:ser>
        <c:ser>
          <c:idx val="1"/>
          <c:order val="1"/>
          <c:tx>
            <c:strRef>
              <c:f>'Discount Rates'!$E$153</c:f>
              <c:strCache>
                <c:ptCount val="1"/>
                <c:pt idx="0">
                  <c:v>First Quartile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1.0744686621274016E-16"/>
                  <c:y val="1.6131065542615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B4-444C-931E-496ECFF525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Rates'!$AC$7:$AV$7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Rates'!$AC$153:$AV$153</c:f>
              <c:numCache>
                <c:formatCode>0.0%</c:formatCode>
                <c:ptCount val="19"/>
                <c:pt idx="0">
                  <c:v>0.20550000000000002</c:v>
                </c:pt>
                <c:pt idx="1">
                  <c:v>0.22525000000000001</c:v>
                </c:pt>
                <c:pt idx="2">
                  <c:v>0.22</c:v>
                </c:pt>
                <c:pt idx="3">
                  <c:v>0.2185</c:v>
                </c:pt>
                <c:pt idx="4">
                  <c:v>0.22800000000000001</c:v>
                </c:pt>
                <c:pt idx="5">
                  <c:v>0.23349999999999999</c:v>
                </c:pt>
                <c:pt idx="6">
                  <c:v>0.24149999999999999</c:v>
                </c:pt>
                <c:pt idx="7">
                  <c:v>0.25900000000000001</c:v>
                </c:pt>
                <c:pt idx="8">
                  <c:v>0.26374207592342025</c:v>
                </c:pt>
                <c:pt idx="9">
                  <c:v>0.27892985973202811</c:v>
                </c:pt>
                <c:pt idx="10">
                  <c:v>0.29029827565199956</c:v>
                </c:pt>
                <c:pt idx="11">
                  <c:v>0.29953964361133451</c:v>
                </c:pt>
                <c:pt idx="12">
                  <c:v>0.34009106018198265</c:v>
                </c:pt>
                <c:pt idx="13">
                  <c:v>0.33928625979142529</c:v>
                </c:pt>
                <c:pt idx="14">
                  <c:v>0.34266106905117111</c:v>
                </c:pt>
                <c:pt idx="15">
                  <c:v>0.35012624241958734</c:v>
                </c:pt>
                <c:pt idx="16">
                  <c:v>0.38532614560131084</c:v>
                </c:pt>
                <c:pt idx="17">
                  <c:v>0.40268519715578538</c:v>
                </c:pt>
                <c:pt idx="18">
                  <c:v>0.4095137470480395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B4-444C-931E-496ECFF525E1}"/>
            </c:ext>
          </c:extLst>
        </c:ser>
        <c:ser>
          <c:idx val="2"/>
          <c:order val="2"/>
          <c:tx>
            <c:strRef>
              <c:f>'Discount Rates'!$E$154</c:f>
              <c:strCache>
                <c:ptCount val="1"/>
                <c:pt idx="0">
                  <c:v>Median (2nd Quartile)</c:v>
                </c:pt>
              </c:strCache>
            </c:strRef>
          </c:tx>
          <c:spPr>
            <a:ln>
              <a:solidFill>
                <a:srgbClr val="86A44A"/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1.0744686621274016E-16"/>
                  <c:y val="1.0081915964134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B4-444C-931E-496ECFF525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Rates'!$AC$7:$AV$7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Rates'!$AC$154:$AV$154</c:f>
              <c:numCache>
                <c:formatCode>0.0%</c:formatCode>
                <c:ptCount val="19"/>
                <c:pt idx="0">
                  <c:v>0.25800000000000001</c:v>
                </c:pt>
                <c:pt idx="1">
                  <c:v>0.25650000000000001</c:v>
                </c:pt>
                <c:pt idx="2">
                  <c:v>0.254</c:v>
                </c:pt>
                <c:pt idx="3">
                  <c:v>0.25600000000000001</c:v>
                </c:pt>
                <c:pt idx="4">
                  <c:v>0.27100000000000002</c:v>
                </c:pt>
                <c:pt idx="5">
                  <c:v>0.27</c:v>
                </c:pt>
                <c:pt idx="6">
                  <c:v>0.29299999999999998</c:v>
                </c:pt>
                <c:pt idx="7">
                  <c:v>0.29599999999999999</c:v>
                </c:pt>
                <c:pt idx="8">
                  <c:v>0.31901369710096067</c:v>
                </c:pt>
                <c:pt idx="9">
                  <c:v>0.32960059314159551</c:v>
                </c:pt>
                <c:pt idx="10">
                  <c:v>0.35326688624865077</c:v>
                </c:pt>
                <c:pt idx="11">
                  <c:v>0.36645113422524617</c:v>
                </c:pt>
                <c:pt idx="12">
                  <c:v>0.38972012131734668</c:v>
                </c:pt>
                <c:pt idx="13">
                  <c:v>0.39625322944505958</c:v>
                </c:pt>
                <c:pt idx="14">
                  <c:v>0.39998381481481482</c:v>
                </c:pt>
                <c:pt idx="15">
                  <c:v>0.40521801191592238</c:v>
                </c:pt>
                <c:pt idx="16">
                  <c:v>0.41963619463375035</c:v>
                </c:pt>
                <c:pt idx="17">
                  <c:v>0.43260188443006242</c:v>
                </c:pt>
                <c:pt idx="18">
                  <c:v>0.45745185185855947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8B4-444C-931E-496ECFF525E1}"/>
            </c:ext>
          </c:extLst>
        </c:ser>
        <c:ser>
          <c:idx val="3"/>
          <c:order val="3"/>
          <c:tx>
            <c:strRef>
              <c:f>'Discount Rates'!$E$155</c:f>
              <c:strCache>
                <c:ptCount val="1"/>
                <c:pt idx="0">
                  <c:v>Third Quartile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1.0744686621274016E-16"/>
                  <c:y val="-2.0163831928268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B4-444C-931E-496ECFF525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Rates'!$AC$7:$AV$7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Rates'!$AC$155:$AV$155</c:f>
              <c:numCache>
                <c:formatCode>0.0%</c:formatCode>
                <c:ptCount val="19"/>
                <c:pt idx="0">
                  <c:v>0.29749999999999999</c:v>
                </c:pt>
                <c:pt idx="1">
                  <c:v>0.312</c:v>
                </c:pt>
                <c:pt idx="2">
                  <c:v>0.316</c:v>
                </c:pt>
                <c:pt idx="3">
                  <c:v>0.32374999999999998</c:v>
                </c:pt>
                <c:pt idx="4">
                  <c:v>0.33600000000000002</c:v>
                </c:pt>
                <c:pt idx="5">
                  <c:v>0.33400000000000002</c:v>
                </c:pt>
                <c:pt idx="6">
                  <c:v>0.33950000000000002</c:v>
                </c:pt>
                <c:pt idx="7">
                  <c:v>0.34350000000000003</c:v>
                </c:pt>
                <c:pt idx="8">
                  <c:v>0.35725289632762358</c:v>
                </c:pt>
                <c:pt idx="9">
                  <c:v>0.38468459706737235</c:v>
                </c:pt>
                <c:pt idx="10">
                  <c:v>0.39640901133531692</c:v>
                </c:pt>
                <c:pt idx="11">
                  <c:v>0.40733883989061642</c:v>
                </c:pt>
                <c:pt idx="12">
                  <c:v>0.4373347743403147</c:v>
                </c:pt>
                <c:pt idx="13">
                  <c:v>0.44940740841830984</c:v>
                </c:pt>
                <c:pt idx="14">
                  <c:v>0.46317581733545787</c:v>
                </c:pt>
                <c:pt idx="15">
                  <c:v>0.4640818131642076</c:v>
                </c:pt>
                <c:pt idx="16">
                  <c:v>0.46696844192330045</c:v>
                </c:pt>
                <c:pt idx="17">
                  <c:v>0.47393330812142609</c:v>
                </c:pt>
                <c:pt idx="18">
                  <c:v>0.49500929194426752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8B4-444C-931E-496ECFF525E1}"/>
            </c:ext>
          </c:extLst>
        </c:ser>
        <c:ser>
          <c:idx val="4"/>
          <c:order val="4"/>
          <c:tx>
            <c:strRef>
              <c:f>'Discount Rates'!$E$156</c:f>
              <c:strCache>
                <c:ptCount val="1"/>
                <c:pt idx="0">
                  <c:v>Maximum (4th Quartile)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1.0744686621274016E-16"/>
                  <c:y val="1.4114682349788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B4-444C-931E-496ECFF525E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Rates'!$AC$7:$AV$7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Rates'!$AC$156:$AV$156</c:f>
              <c:numCache>
                <c:formatCode>0.0%</c:formatCode>
                <c:ptCount val="19"/>
                <c:pt idx="0">
                  <c:v>0.49299999999999999</c:v>
                </c:pt>
                <c:pt idx="1">
                  <c:v>0.38300000000000001</c:v>
                </c:pt>
                <c:pt idx="2">
                  <c:v>0.42399999999999999</c:v>
                </c:pt>
                <c:pt idx="3">
                  <c:v>0.55300000000000005</c:v>
                </c:pt>
                <c:pt idx="4">
                  <c:v>0.53900000000000003</c:v>
                </c:pt>
                <c:pt idx="5">
                  <c:v>0.495</c:v>
                </c:pt>
                <c:pt idx="6">
                  <c:v>0.46</c:v>
                </c:pt>
                <c:pt idx="7">
                  <c:v>0.55100000000000005</c:v>
                </c:pt>
                <c:pt idx="8">
                  <c:v>0.59147538653245701</c:v>
                </c:pt>
                <c:pt idx="9">
                  <c:v>0.65891557724516336</c:v>
                </c:pt>
                <c:pt idx="10">
                  <c:v>0.68388743658648787</c:v>
                </c:pt>
                <c:pt idx="11">
                  <c:v>0.70926102362204724</c:v>
                </c:pt>
                <c:pt idx="12">
                  <c:v>0.55474357752037695</c:v>
                </c:pt>
                <c:pt idx="13">
                  <c:v>0.53606214648316652</c:v>
                </c:pt>
                <c:pt idx="14">
                  <c:v>0.6788680050771676</c:v>
                </c:pt>
                <c:pt idx="15">
                  <c:v>0.60575908552712887</c:v>
                </c:pt>
                <c:pt idx="16">
                  <c:v>0.62922615421123362</c:v>
                </c:pt>
                <c:pt idx="17">
                  <c:v>0.59518751197655684</c:v>
                </c:pt>
                <c:pt idx="18">
                  <c:v>0.60523790896523477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8B4-444C-931E-496ECFF525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3897344"/>
        <c:axId val="143898880"/>
      </c:lineChart>
      <c:catAx>
        <c:axId val="14389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898880"/>
        <c:crosses val="autoZero"/>
        <c:auto val="1"/>
        <c:lblAlgn val="ctr"/>
        <c:lblOffset val="100"/>
        <c:noMultiLvlLbl val="0"/>
      </c:catAx>
      <c:valAx>
        <c:axId val="143898880"/>
        <c:scaling>
          <c:orientation val="minMax"/>
          <c:max val="0.8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38973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NACUBO Discount Rates in CCCU Schools</a:t>
            </a:r>
          </a:p>
          <a:p>
            <a:pPr>
              <a:defRPr/>
            </a:pPr>
            <a:r>
              <a:rPr lang="en-US" dirty="0"/>
              <a:t>Traditional Undergraduate Programs </a:t>
            </a:r>
          </a:p>
          <a:p>
            <a:pPr>
              <a:defRPr/>
            </a:pPr>
            <a:r>
              <a:rPr lang="en-US" dirty="0"/>
              <a:t>(2018-19 data is estimated)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'Discount Rates'!$E$150</c:f>
              <c:strCache>
                <c:ptCount val="1"/>
                <c:pt idx="0">
                  <c:v>Minimum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0"/>
                  <c:y val="1.7460470765913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B0-45F0-8AA2-2E87EC654C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Rates'!$BQ$7:$CJ$7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Rates'!$BQ$150:$CJ$150</c:f>
              <c:numCache>
                <c:formatCode>0.0%</c:formatCode>
                <c:ptCount val="19"/>
                <c:pt idx="0">
                  <c:v>9.2999999999999999E-2</c:v>
                </c:pt>
                <c:pt idx="1">
                  <c:v>8.5999999999999993E-2</c:v>
                </c:pt>
                <c:pt idx="2">
                  <c:v>9.7000000000000003E-2</c:v>
                </c:pt>
                <c:pt idx="3">
                  <c:v>0.10199999999999999</c:v>
                </c:pt>
                <c:pt idx="4">
                  <c:v>9.4E-2</c:v>
                </c:pt>
                <c:pt idx="5">
                  <c:v>0.13400000000000001</c:v>
                </c:pt>
                <c:pt idx="6">
                  <c:v>9.8000000000000004E-2</c:v>
                </c:pt>
                <c:pt idx="7">
                  <c:v>0.10199999999999999</c:v>
                </c:pt>
                <c:pt idx="8">
                  <c:v>0.17148442237028919</c:v>
                </c:pt>
                <c:pt idx="9">
                  <c:v>0.18180094512037212</c:v>
                </c:pt>
                <c:pt idx="10">
                  <c:v>0.16346152450833429</c:v>
                </c:pt>
                <c:pt idx="11">
                  <c:v>0.18076787563924551</c:v>
                </c:pt>
                <c:pt idx="12">
                  <c:v>0.1906262151454067</c:v>
                </c:pt>
                <c:pt idx="13">
                  <c:v>0.20966556568493447</c:v>
                </c:pt>
                <c:pt idx="14">
                  <c:v>0.25719088343354241</c:v>
                </c:pt>
                <c:pt idx="15">
                  <c:v>0.25247357869652381</c:v>
                </c:pt>
                <c:pt idx="16">
                  <c:v>0.19426692235807783</c:v>
                </c:pt>
                <c:pt idx="17">
                  <c:v>0.29919054873140777</c:v>
                </c:pt>
                <c:pt idx="18">
                  <c:v>0.26791210140443733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1A-4AAA-BB08-C86F1545D76C}"/>
            </c:ext>
          </c:extLst>
        </c:ser>
        <c:ser>
          <c:idx val="1"/>
          <c:order val="1"/>
          <c:tx>
            <c:strRef>
              <c:f>'Discount Rates'!$E$153</c:f>
              <c:strCache>
                <c:ptCount val="1"/>
                <c:pt idx="0">
                  <c:v>First Quartile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0"/>
                  <c:y val="1.7460470765913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B0-45F0-8AA2-2E87EC654C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Rates'!$BQ$7:$CJ$7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Rates'!$BQ$153:$CJ$153</c:f>
              <c:numCache>
                <c:formatCode>0.0%</c:formatCode>
                <c:ptCount val="19"/>
                <c:pt idx="0">
                  <c:v>0.26500000000000001</c:v>
                </c:pt>
                <c:pt idx="1">
                  <c:v>0.25475000000000003</c:v>
                </c:pt>
                <c:pt idx="2">
                  <c:v>0.251</c:v>
                </c:pt>
                <c:pt idx="3">
                  <c:v>0.24975</c:v>
                </c:pt>
                <c:pt idx="4">
                  <c:v>0.25175000000000003</c:v>
                </c:pt>
                <c:pt idx="5">
                  <c:v>0.26550000000000001</c:v>
                </c:pt>
                <c:pt idx="6">
                  <c:v>0.26500000000000001</c:v>
                </c:pt>
                <c:pt idx="7">
                  <c:v>0.28100000000000003</c:v>
                </c:pt>
                <c:pt idx="8">
                  <c:v>0.28355989715007202</c:v>
                </c:pt>
                <c:pt idx="9">
                  <c:v>0.31200231980433552</c:v>
                </c:pt>
                <c:pt idx="10">
                  <c:v>0.32662051356486266</c:v>
                </c:pt>
                <c:pt idx="11">
                  <c:v>0.33400638149486128</c:v>
                </c:pt>
                <c:pt idx="12">
                  <c:v>0.36938573793711504</c:v>
                </c:pt>
                <c:pt idx="13">
                  <c:v>0.36319353172461322</c:v>
                </c:pt>
                <c:pt idx="14">
                  <c:v>0.36685283239794148</c:v>
                </c:pt>
                <c:pt idx="15">
                  <c:v>0.37388740757214778</c:v>
                </c:pt>
                <c:pt idx="16">
                  <c:v>0.41335445123834375</c:v>
                </c:pt>
                <c:pt idx="17">
                  <c:v>0.43357021213981273</c:v>
                </c:pt>
                <c:pt idx="18">
                  <c:v>0.43852879546555057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1A-4AAA-BB08-C86F1545D76C}"/>
            </c:ext>
          </c:extLst>
        </c:ser>
        <c:ser>
          <c:idx val="2"/>
          <c:order val="2"/>
          <c:tx>
            <c:strRef>
              <c:f>'Discount Rates'!$E$154</c:f>
              <c:strCache>
                <c:ptCount val="1"/>
                <c:pt idx="0">
                  <c:v>Median (2nd Quartile)</c:v>
                </c:pt>
              </c:strCache>
            </c:strRef>
          </c:tx>
          <c:spPr>
            <a:ln>
              <a:solidFill>
                <a:srgbClr val="86A44A"/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0"/>
                  <c:y val="1.091279422869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B0-45F0-8AA2-2E87EC654C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Rates'!$BQ$7:$CJ$7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Rates'!$BQ$154:$CJ$154</c:f>
              <c:numCache>
                <c:formatCode>0.0%</c:formatCode>
                <c:ptCount val="19"/>
                <c:pt idx="0">
                  <c:v>0.29299999999999998</c:v>
                </c:pt>
                <c:pt idx="1">
                  <c:v>0.307</c:v>
                </c:pt>
                <c:pt idx="2">
                  <c:v>0.29099999999999998</c:v>
                </c:pt>
                <c:pt idx="3">
                  <c:v>0.28899999999999998</c:v>
                </c:pt>
                <c:pt idx="4">
                  <c:v>0.30349999999999999</c:v>
                </c:pt>
                <c:pt idx="5">
                  <c:v>0.32150000000000001</c:v>
                </c:pt>
                <c:pt idx="6">
                  <c:v>0.318</c:v>
                </c:pt>
                <c:pt idx="7">
                  <c:v>0.32700000000000001</c:v>
                </c:pt>
                <c:pt idx="8">
                  <c:v>0.34133231383543605</c:v>
                </c:pt>
                <c:pt idx="9">
                  <c:v>0.35479505557087126</c:v>
                </c:pt>
                <c:pt idx="10">
                  <c:v>0.38592755870364903</c:v>
                </c:pt>
                <c:pt idx="11">
                  <c:v>0.39395842303528356</c:v>
                </c:pt>
                <c:pt idx="12">
                  <c:v>0.4068703793450017</c:v>
                </c:pt>
                <c:pt idx="13">
                  <c:v>0.42034518581574609</c:v>
                </c:pt>
                <c:pt idx="14">
                  <c:v>0.41847718958053509</c:v>
                </c:pt>
                <c:pt idx="15">
                  <c:v>0.42758381540534857</c:v>
                </c:pt>
                <c:pt idx="16">
                  <c:v>0.43771222751966155</c:v>
                </c:pt>
                <c:pt idx="17">
                  <c:v>0.46385366770704012</c:v>
                </c:pt>
                <c:pt idx="18">
                  <c:v>0.48303931451612903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1A-4AAA-BB08-C86F1545D76C}"/>
            </c:ext>
          </c:extLst>
        </c:ser>
        <c:ser>
          <c:idx val="3"/>
          <c:order val="3"/>
          <c:tx>
            <c:strRef>
              <c:f>'Discount Rates'!$E$155</c:f>
              <c:strCache>
                <c:ptCount val="1"/>
                <c:pt idx="0">
                  <c:v>Third Quartile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0"/>
                  <c:y val="-1.5277911920174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B0-45F0-8AA2-2E87EC654C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Rates'!$BQ$7:$CJ$7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Rates'!$BQ$155:$CJ$155</c:f>
              <c:numCache>
                <c:formatCode>0.0%</c:formatCode>
                <c:ptCount val="19"/>
                <c:pt idx="0">
                  <c:v>0.35449999999999998</c:v>
                </c:pt>
                <c:pt idx="1">
                  <c:v>0.34499999999999997</c:v>
                </c:pt>
                <c:pt idx="2">
                  <c:v>0.33700000000000002</c:v>
                </c:pt>
                <c:pt idx="3">
                  <c:v>0.34325</c:v>
                </c:pt>
                <c:pt idx="4">
                  <c:v>0.372</c:v>
                </c:pt>
                <c:pt idx="5">
                  <c:v>0.35899999999999999</c:v>
                </c:pt>
                <c:pt idx="6">
                  <c:v>0.35499999999999998</c:v>
                </c:pt>
                <c:pt idx="7">
                  <c:v>0.3725</c:v>
                </c:pt>
                <c:pt idx="8">
                  <c:v>0.39252963444326372</c:v>
                </c:pt>
                <c:pt idx="9">
                  <c:v>0.40704216775264085</c:v>
                </c:pt>
                <c:pt idx="10">
                  <c:v>0.43098111619245472</c:v>
                </c:pt>
                <c:pt idx="11">
                  <c:v>0.4283493490676582</c:v>
                </c:pt>
                <c:pt idx="12">
                  <c:v>0.456248725269505</c:v>
                </c:pt>
                <c:pt idx="13">
                  <c:v>0.46837525512803074</c:v>
                </c:pt>
                <c:pt idx="14">
                  <c:v>0.49480554805279736</c:v>
                </c:pt>
                <c:pt idx="15">
                  <c:v>0.47722396021763913</c:v>
                </c:pt>
                <c:pt idx="16">
                  <c:v>0.50573714557794325</c:v>
                </c:pt>
                <c:pt idx="17">
                  <c:v>0.50347716625034533</c:v>
                </c:pt>
                <c:pt idx="18">
                  <c:v>0.5249002988318392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1A-4AAA-BB08-C86F1545D76C}"/>
            </c:ext>
          </c:extLst>
        </c:ser>
        <c:ser>
          <c:idx val="4"/>
          <c:order val="4"/>
          <c:tx>
            <c:strRef>
              <c:f>'Discount Rates'!$E$156</c:f>
              <c:strCache>
                <c:ptCount val="1"/>
                <c:pt idx="0">
                  <c:v>Maximum (4th Quartile)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18"/>
              <c:layout>
                <c:manualLayout>
                  <c:x val="0"/>
                  <c:y val="-2.1825588457391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B0-45F0-8AA2-2E87EC654C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'Discount Rates'!$BQ$7:$CJ$7</c:f>
              <c:strCache>
                <c:ptCount val="19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  <c:pt idx="18">
                  <c:v>2018-19</c:v>
                </c:pt>
              </c:strCache>
            </c:strRef>
          </c:cat>
          <c:val>
            <c:numRef>
              <c:f>'Discount Rates'!$BQ$156:$CJ$156</c:f>
              <c:numCache>
                <c:formatCode>0.0%</c:formatCode>
                <c:ptCount val="19"/>
                <c:pt idx="0">
                  <c:v>0.49299999999999999</c:v>
                </c:pt>
                <c:pt idx="1">
                  <c:v>0.53</c:v>
                </c:pt>
                <c:pt idx="2">
                  <c:v>0.44400000000000001</c:v>
                </c:pt>
                <c:pt idx="3">
                  <c:v>0.57999999999999996</c:v>
                </c:pt>
                <c:pt idx="4">
                  <c:v>0.56699999999999995</c:v>
                </c:pt>
                <c:pt idx="5">
                  <c:v>0.52</c:v>
                </c:pt>
                <c:pt idx="6">
                  <c:v>0.48899999999999999</c:v>
                </c:pt>
                <c:pt idx="7">
                  <c:v>0.60199999999999998</c:v>
                </c:pt>
                <c:pt idx="8">
                  <c:v>0.61678194514759244</c:v>
                </c:pt>
                <c:pt idx="9">
                  <c:v>0.69248248276663948</c:v>
                </c:pt>
                <c:pt idx="10">
                  <c:v>0.73848150331799789</c:v>
                </c:pt>
                <c:pt idx="11">
                  <c:v>0.73628326377952757</c:v>
                </c:pt>
                <c:pt idx="12">
                  <c:v>0.57835038379273929</c:v>
                </c:pt>
                <c:pt idx="13">
                  <c:v>0.69262701119056214</c:v>
                </c:pt>
                <c:pt idx="14">
                  <c:v>0.71847029361428005</c:v>
                </c:pt>
                <c:pt idx="15">
                  <c:v>0.61820219725706804</c:v>
                </c:pt>
                <c:pt idx="16">
                  <c:v>0.67077179730507008</c:v>
                </c:pt>
                <c:pt idx="17">
                  <c:v>0.61019214223144813</c:v>
                </c:pt>
                <c:pt idx="18">
                  <c:v>0.62058462956325844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1A-4AAA-BB08-C86F1545D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503168"/>
        <c:axId val="144504704"/>
      </c:lineChart>
      <c:catAx>
        <c:axId val="14450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504704"/>
        <c:crosses val="autoZero"/>
        <c:auto val="1"/>
        <c:lblAlgn val="ctr"/>
        <c:lblOffset val="100"/>
        <c:noMultiLvlLbl val="0"/>
      </c:catAx>
      <c:valAx>
        <c:axId val="144504704"/>
        <c:scaling>
          <c:orientation val="minMax"/>
          <c:max val="0.8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445031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Percent of Students who are Needy </a:t>
            </a:r>
          </a:p>
          <a:p>
            <a:pPr>
              <a:defRPr/>
            </a:pPr>
            <a:r>
              <a:rPr lang="en-US" dirty="0"/>
              <a:t>In Traditional Undergraduate Programs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'Number Needy'!$E$304</c:f>
              <c:strCache>
                <c:ptCount val="1"/>
                <c:pt idx="0">
                  <c:v> Mode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'Number Needy'!$F$301:$Y$301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'Number Needy'!$F$304:$Y$304</c:f>
            </c:numRef>
          </c:val>
          <c:smooth val="0"/>
          <c:extLst>
            <c:ext xmlns:c16="http://schemas.microsoft.com/office/drawing/2014/chart" uri="{C3380CC4-5D6E-409C-BE32-E72D297353CC}">
              <c16:uniqueId val="{00000000-C25C-45AC-87BB-DAFE2D444A70}"/>
            </c:ext>
          </c:extLst>
        </c:ser>
        <c:ser>
          <c:idx val="3"/>
          <c:order val="1"/>
          <c:tx>
            <c:strRef>
              <c:f>'Number Needy'!$E$305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'Number Needy'!$F$301:$Y$301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'Number Needy'!$F$305:$Y$305</c:f>
              <c:numCache>
                <c:formatCode>0%</c:formatCode>
                <c:ptCount val="18"/>
                <c:pt idx="0">
                  <c:v>0.60084878266696451</c:v>
                </c:pt>
                <c:pt idx="1">
                  <c:v>0.61727183513248285</c:v>
                </c:pt>
                <c:pt idx="2">
                  <c:v>0.60730783787320886</c:v>
                </c:pt>
                <c:pt idx="3">
                  <c:v>0.59121078364060797</c:v>
                </c:pt>
                <c:pt idx="4">
                  <c:v>0.60594884313309272</c:v>
                </c:pt>
                <c:pt idx="5">
                  <c:v>0.59455462256872882</c:v>
                </c:pt>
                <c:pt idx="6">
                  <c:v>0.60062223977069995</c:v>
                </c:pt>
                <c:pt idx="7">
                  <c:v>0.58632725149030018</c:v>
                </c:pt>
                <c:pt idx="8">
                  <c:v>0.64988554301121915</c:v>
                </c:pt>
                <c:pt idx="9">
                  <c:v>0.68187338112361195</c:v>
                </c:pt>
                <c:pt idx="10">
                  <c:v>0.66677018633540364</c:v>
                </c:pt>
                <c:pt idx="11">
                  <c:v>0.66697080291970801</c:v>
                </c:pt>
                <c:pt idx="12">
                  <c:v>0.6789750235626768</c:v>
                </c:pt>
                <c:pt idx="13">
                  <c:v>0.68124295939884627</c:v>
                </c:pt>
                <c:pt idx="14">
                  <c:v>0.65478434179592582</c:v>
                </c:pt>
                <c:pt idx="15">
                  <c:v>0.63744212962962965</c:v>
                </c:pt>
                <c:pt idx="16">
                  <c:v>0.65298525115095341</c:v>
                </c:pt>
                <c:pt idx="17">
                  <c:v>0.6715921293628927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5C-45AC-87BB-DAFE2D444A70}"/>
            </c:ext>
          </c:extLst>
        </c:ser>
        <c:ser>
          <c:idx val="4"/>
          <c:order val="2"/>
          <c:tx>
            <c:strRef>
              <c:f>'Number Needy'!$E$306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'Number Needy'!$F$301:$Y$301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'Number Needy'!$F$306:$Y$306</c:f>
              <c:numCache>
                <c:formatCode>0%</c:formatCode>
                <c:ptCount val="18"/>
                <c:pt idx="0">
                  <c:v>0.66218293620292079</c:v>
                </c:pt>
                <c:pt idx="1">
                  <c:v>0.66952054794520544</c:v>
                </c:pt>
                <c:pt idx="2">
                  <c:v>0.67164179104477617</c:v>
                </c:pt>
                <c:pt idx="3">
                  <c:v>0.68392071510819141</c:v>
                </c:pt>
                <c:pt idx="4">
                  <c:v>0.70038910505836571</c:v>
                </c:pt>
                <c:pt idx="5">
                  <c:v>0.6835113414656383</c:v>
                </c:pt>
                <c:pt idx="6">
                  <c:v>0.71102150537634412</c:v>
                </c:pt>
                <c:pt idx="7">
                  <c:v>0.67131203769983294</c:v>
                </c:pt>
                <c:pt idx="8">
                  <c:v>0.70036289520779482</c:v>
                </c:pt>
                <c:pt idx="9">
                  <c:v>0.72620915720416135</c:v>
                </c:pt>
                <c:pt idx="10">
                  <c:v>0.73102350023726581</c:v>
                </c:pt>
                <c:pt idx="11">
                  <c:v>0.74612778315585671</c:v>
                </c:pt>
                <c:pt idx="12">
                  <c:v>0.76837416481069043</c:v>
                </c:pt>
                <c:pt idx="13">
                  <c:v>0.75994405782421592</c:v>
                </c:pt>
                <c:pt idx="14">
                  <c:v>0.72823695788812071</c:v>
                </c:pt>
                <c:pt idx="15">
                  <c:v>0.7422053231939163</c:v>
                </c:pt>
                <c:pt idx="16">
                  <c:v>0.72981032079076225</c:v>
                </c:pt>
                <c:pt idx="17">
                  <c:v>0.72641509433962259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5C-45AC-87BB-DAFE2D444A70}"/>
            </c:ext>
          </c:extLst>
        </c:ser>
        <c:ser>
          <c:idx val="5"/>
          <c:order val="3"/>
          <c:tx>
            <c:strRef>
              <c:f>'Number Needy'!$E$307</c:f>
              <c:strCache>
                <c:ptCount val="1"/>
                <c:pt idx="0">
                  <c:v> Third Quartile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'Number Needy'!$F$301:$Y$301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'Number Needy'!$F$307:$Y$307</c:f>
              <c:numCache>
                <c:formatCode>0%</c:formatCode>
                <c:ptCount val="18"/>
                <c:pt idx="0">
                  <c:v>0.73339238263950401</c:v>
                </c:pt>
                <c:pt idx="1">
                  <c:v>0.74013157894736847</c:v>
                </c:pt>
                <c:pt idx="2">
                  <c:v>0.76473721931117988</c:v>
                </c:pt>
                <c:pt idx="3">
                  <c:v>0.7676567162514597</c:v>
                </c:pt>
                <c:pt idx="4">
                  <c:v>0.76219777858681836</c:v>
                </c:pt>
                <c:pt idx="5">
                  <c:v>0.75371405825104776</c:v>
                </c:pt>
                <c:pt idx="6">
                  <c:v>0.76866797453584201</c:v>
                </c:pt>
                <c:pt idx="7">
                  <c:v>0.74129643757178854</c:v>
                </c:pt>
                <c:pt idx="8">
                  <c:v>0.75651438973647711</c:v>
                </c:pt>
                <c:pt idx="9">
                  <c:v>0.80907692307692303</c:v>
                </c:pt>
                <c:pt idx="10">
                  <c:v>0.81320968700360918</c:v>
                </c:pt>
                <c:pt idx="11">
                  <c:v>0.81010324483775809</c:v>
                </c:pt>
                <c:pt idx="12">
                  <c:v>0.831855174529887</c:v>
                </c:pt>
                <c:pt idx="13">
                  <c:v>0.80441850424215944</c:v>
                </c:pt>
                <c:pt idx="14">
                  <c:v>0.8072587397948503</c:v>
                </c:pt>
                <c:pt idx="15">
                  <c:v>0.80053705949187015</c:v>
                </c:pt>
                <c:pt idx="16">
                  <c:v>0.80032222896494354</c:v>
                </c:pt>
                <c:pt idx="17">
                  <c:v>0.81697326301329776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5C-45AC-87BB-DAFE2D444A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127744"/>
        <c:axId val="194129280"/>
      </c:lineChart>
      <c:catAx>
        <c:axId val="19412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129280"/>
        <c:crosses val="autoZero"/>
        <c:auto val="1"/>
        <c:lblAlgn val="ctr"/>
        <c:lblOffset val="100"/>
        <c:noMultiLvlLbl val="0"/>
      </c:catAx>
      <c:valAx>
        <c:axId val="194129280"/>
        <c:scaling>
          <c:orientation val="minMax"/>
          <c:min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41277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Average Need per Needy Student </a:t>
            </a:r>
          </a:p>
          <a:p>
            <a:pPr>
              <a:defRPr/>
            </a:pPr>
            <a:r>
              <a:rPr lang="en-US" dirty="0"/>
              <a:t>In Traditional Undergraduate Programs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'Average Need'!$E$148</c:f>
              <c:strCache>
                <c:ptCount val="1"/>
                <c:pt idx="0">
                  <c:v> Mode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'Average Need'!$F$145:$Y$145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'Average Need'!$F$148:$N$148</c:f>
            </c:numRef>
          </c:val>
          <c:smooth val="0"/>
          <c:extLst>
            <c:ext xmlns:c16="http://schemas.microsoft.com/office/drawing/2014/chart" uri="{C3380CC4-5D6E-409C-BE32-E72D297353CC}">
              <c16:uniqueId val="{00000000-5D81-46A5-AA02-E4E377432958}"/>
            </c:ext>
          </c:extLst>
        </c:ser>
        <c:ser>
          <c:idx val="3"/>
          <c:order val="1"/>
          <c:tx>
            <c:strRef>
              <c:f>'Average Need'!$E$149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dLbls>
            <c:delete val="1"/>
          </c:dLbls>
          <c:cat>
            <c:strRef>
              <c:f>'Average Need'!$F$145:$Y$145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'Average Need'!$F$149:$Y$149</c:f>
              <c:numCache>
                <c:formatCode>_("$"* #,##0_);_("$"* \(#,##0\);_("$"* "-"??_);_(@_)</c:formatCode>
                <c:ptCount val="18"/>
                <c:pt idx="0">
                  <c:v>13221.042668172109</c:v>
                </c:pt>
                <c:pt idx="1">
                  <c:v>13157.386087616569</c:v>
                </c:pt>
                <c:pt idx="2">
                  <c:v>14039</c:v>
                </c:pt>
                <c:pt idx="3">
                  <c:v>14363.516666666666</c:v>
                </c:pt>
                <c:pt idx="4">
                  <c:v>15371.792159333205</c:v>
                </c:pt>
                <c:pt idx="5">
                  <c:v>16028.249575551783</c:v>
                </c:pt>
                <c:pt idx="6">
                  <c:v>17033.406989190909</c:v>
                </c:pt>
                <c:pt idx="7">
                  <c:v>18719.390502793296</c:v>
                </c:pt>
                <c:pt idx="8">
                  <c:v>19681.357339592658</c:v>
                </c:pt>
                <c:pt idx="9">
                  <c:v>21468.441546671718</c:v>
                </c:pt>
                <c:pt idx="10">
                  <c:v>21423.757097573936</c:v>
                </c:pt>
                <c:pt idx="11">
                  <c:v>23054.363927230392</c:v>
                </c:pt>
                <c:pt idx="12">
                  <c:v>23265.143536875497</c:v>
                </c:pt>
                <c:pt idx="13">
                  <c:v>23722.649529908427</c:v>
                </c:pt>
                <c:pt idx="14">
                  <c:v>24916.151983279753</c:v>
                </c:pt>
                <c:pt idx="15">
                  <c:v>24809.519498069498</c:v>
                </c:pt>
                <c:pt idx="16">
                  <c:v>27068.714285714286</c:v>
                </c:pt>
                <c:pt idx="17">
                  <c:v>27389.522913455694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81-46A5-AA02-E4E377432958}"/>
            </c:ext>
          </c:extLst>
        </c:ser>
        <c:ser>
          <c:idx val="4"/>
          <c:order val="2"/>
          <c:tx>
            <c:strRef>
              <c:f>'Average Need'!$E$150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Lbls>
            <c:delete val="1"/>
          </c:dLbls>
          <c:cat>
            <c:strRef>
              <c:f>'Average Need'!$F$145:$Y$145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'Average Need'!$F$150:$Y$150</c:f>
              <c:numCache>
                <c:formatCode>_("$"* #,##0_);_("$"* \(#,##0\);_("$"* "-"??_);_(@_)</c:formatCode>
                <c:ptCount val="18"/>
                <c:pt idx="0">
                  <c:v>14490.352769679301</c:v>
                </c:pt>
                <c:pt idx="1">
                  <c:v>14496.212038303693</c:v>
                </c:pt>
                <c:pt idx="2">
                  <c:v>15117.541343669251</c:v>
                </c:pt>
                <c:pt idx="3">
                  <c:v>16159</c:v>
                </c:pt>
                <c:pt idx="4">
                  <c:v>17365.387704752386</c:v>
                </c:pt>
                <c:pt idx="5">
                  <c:v>17910</c:v>
                </c:pt>
                <c:pt idx="6">
                  <c:v>18809.928927680798</c:v>
                </c:pt>
                <c:pt idx="7">
                  <c:v>20646.113342898134</c:v>
                </c:pt>
                <c:pt idx="8">
                  <c:v>21952.178739123789</c:v>
                </c:pt>
                <c:pt idx="9">
                  <c:v>23947.601003730866</c:v>
                </c:pt>
                <c:pt idx="10">
                  <c:v>24353.236252545827</c:v>
                </c:pt>
                <c:pt idx="11">
                  <c:v>25883.151152336446</c:v>
                </c:pt>
                <c:pt idx="12">
                  <c:v>26156.762500000001</c:v>
                </c:pt>
                <c:pt idx="13">
                  <c:v>26231.038227628149</c:v>
                </c:pt>
                <c:pt idx="14">
                  <c:v>27034.629555777781</c:v>
                </c:pt>
                <c:pt idx="15">
                  <c:v>28168.026747841235</c:v>
                </c:pt>
                <c:pt idx="16">
                  <c:v>29233.690744920994</c:v>
                </c:pt>
                <c:pt idx="17">
                  <c:v>30770.174642205362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81-46A5-AA02-E4E377432958}"/>
            </c:ext>
          </c:extLst>
        </c:ser>
        <c:ser>
          <c:idx val="5"/>
          <c:order val="3"/>
          <c:tx>
            <c:strRef>
              <c:f>'Average Need'!$E$151</c:f>
              <c:strCache>
                <c:ptCount val="1"/>
                <c:pt idx="0">
                  <c:v> Third Quartile </c:v>
                </c:pt>
              </c:strCache>
            </c:strRef>
          </c:tx>
          <c:dLbls>
            <c:delete val="1"/>
          </c:dLbls>
          <c:cat>
            <c:strRef>
              <c:f>'Average Need'!$F$145:$Y$145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'Average Need'!$F$151:$Y$151</c:f>
              <c:numCache>
                <c:formatCode>_("$"* #,##0_);_("$"* \(#,##0\);_("$"* "-"??_);_(@_)</c:formatCode>
                <c:ptCount val="18"/>
                <c:pt idx="0">
                  <c:v>16114.696202531646</c:v>
                </c:pt>
                <c:pt idx="1">
                  <c:v>15659.881175478087</c:v>
                </c:pt>
                <c:pt idx="2">
                  <c:v>16879.323668950976</c:v>
                </c:pt>
                <c:pt idx="3">
                  <c:v>17843.480340683756</c:v>
                </c:pt>
                <c:pt idx="4">
                  <c:v>18605.840986252231</c:v>
                </c:pt>
                <c:pt idx="5">
                  <c:v>19252.675141242937</c:v>
                </c:pt>
                <c:pt idx="6">
                  <c:v>20827.407152464966</c:v>
                </c:pt>
                <c:pt idx="7">
                  <c:v>22259.588797814209</c:v>
                </c:pt>
                <c:pt idx="8">
                  <c:v>23427.329524072386</c:v>
                </c:pt>
                <c:pt idx="9">
                  <c:v>25617.835658354994</c:v>
                </c:pt>
                <c:pt idx="10">
                  <c:v>26704.721435867425</c:v>
                </c:pt>
                <c:pt idx="11">
                  <c:v>27870.058182492638</c:v>
                </c:pt>
                <c:pt idx="12">
                  <c:v>28250.69801553063</c:v>
                </c:pt>
                <c:pt idx="13">
                  <c:v>29694.571256044423</c:v>
                </c:pt>
                <c:pt idx="14">
                  <c:v>29816.771568016426</c:v>
                </c:pt>
                <c:pt idx="15">
                  <c:v>31655.739877003332</c:v>
                </c:pt>
                <c:pt idx="16">
                  <c:v>32119.633499170814</c:v>
                </c:pt>
                <c:pt idx="17">
                  <c:v>33413.561802988959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81-46A5-AA02-E4E3774329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5202432"/>
        <c:axId val="195216512"/>
      </c:lineChart>
      <c:catAx>
        <c:axId val="19520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5216512"/>
        <c:crosses val="autoZero"/>
        <c:auto val="1"/>
        <c:lblAlgn val="ctr"/>
        <c:lblOffset val="100"/>
        <c:noMultiLvlLbl val="0"/>
      </c:catAx>
      <c:valAx>
        <c:axId val="195216512"/>
        <c:scaling>
          <c:orientation val="minMax"/>
          <c:min val="100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52024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Family Ability to Pay (Wealth Index) </a:t>
            </a:r>
          </a:p>
          <a:p>
            <a:pPr>
              <a:defRPr/>
            </a:pPr>
            <a:r>
              <a:rPr lang="en-US" dirty="0"/>
              <a:t>for Traditional Undergraduate Programs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'Wealth Index'!$E$149</c:f>
              <c:strCache>
                <c:ptCount val="1"/>
                <c:pt idx="0">
                  <c:v> Mode </c:v>
                </c:pt>
              </c:strCache>
            </c:strRef>
          </c:tx>
          <c:cat>
            <c:strRef>
              <c:f>'Wealth Index'!$F$146:$Y$146</c:f>
              <c:strCache>
                <c:ptCount val="15"/>
                <c:pt idx="0">
                  <c:v> 2003-04 </c:v>
                </c:pt>
                <c:pt idx="1">
                  <c:v> 2004-05 </c:v>
                </c:pt>
                <c:pt idx="2">
                  <c:v> 2005-06 </c:v>
                </c:pt>
                <c:pt idx="3">
                  <c:v> 2006-07 </c:v>
                </c:pt>
                <c:pt idx="4">
                  <c:v> 2007-08 </c:v>
                </c:pt>
                <c:pt idx="5">
                  <c:v> 2008-09 </c:v>
                </c:pt>
                <c:pt idx="6">
                  <c:v> 2009-10 </c:v>
                </c:pt>
                <c:pt idx="7">
                  <c:v> 2010-11 </c:v>
                </c:pt>
                <c:pt idx="8">
                  <c:v> 2011-12 </c:v>
                </c:pt>
                <c:pt idx="9">
                  <c:v> 2012-13 </c:v>
                </c:pt>
                <c:pt idx="10">
                  <c:v> 2013-14 </c:v>
                </c:pt>
                <c:pt idx="11">
                  <c:v> 2014-15 </c:v>
                </c:pt>
                <c:pt idx="12">
                  <c:v> 2015-16 </c:v>
                </c:pt>
                <c:pt idx="13">
                  <c:v> 2016-17 </c:v>
                </c:pt>
                <c:pt idx="14">
                  <c:v> 2017-18 </c:v>
                </c:pt>
              </c:strCache>
            </c:strRef>
          </c:cat>
          <c:val>
            <c:numRef>
              <c:f>'Wealth Index'!$F$149:$N$149</c:f>
            </c:numRef>
          </c:val>
          <c:smooth val="0"/>
          <c:extLst>
            <c:ext xmlns:c16="http://schemas.microsoft.com/office/drawing/2014/chart" uri="{C3380CC4-5D6E-409C-BE32-E72D297353CC}">
              <c16:uniqueId val="{00000005-E3D7-44C8-ADE9-9E9470613167}"/>
            </c:ext>
          </c:extLst>
        </c:ser>
        <c:ser>
          <c:idx val="3"/>
          <c:order val="1"/>
          <c:tx>
            <c:strRef>
              <c:f>'Wealth Index'!$E$150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817413942965526E-2"/>
                  <c:y val="1.2133332908719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D7-44C8-ADE9-9E9470613167}"/>
                </c:ext>
              </c:extLst>
            </c:dLbl>
            <c:dLbl>
              <c:idx val="4"/>
              <c:layout>
                <c:manualLayout>
                  <c:x val="-3.3694945504395279E-2"/>
                  <c:y val="1.816092005159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D7-44C8-ADE9-9E9470613167}"/>
                </c:ext>
              </c:extLst>
            </c:dLbl>
            <c:dLbl>
              <c:idx val="9"/>
              <c:layout>
                <c:manualLayout>
                  <c:x val="-4.101993365752462E-2"/>
                  <c:y val="1.6143040045861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D7-44C8-ADE9-9E9470613167}"/>
                </c:ext>
              </c:extLst>
            </c:dLbl>
            <c:dLbl>
              <c:idx val="14"/>
              <c:layout>
                <c:manualLayout>
                  <c:x val="0"/>
                  <c:y val="1.8151261465030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D7-44C8-ADE9-9E94706131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'Wealth Index'!$F$146:$Y$146</c:f>
              <c:strCache>
                <c:ptCount val="15"/>
                <c:pt idx="0">
                  <c:v> 2003-04 </c:v>
                </c:pt>
                <c:pt idx="1">
                  <c:v> 2004-05 </c:v>
                </c:pt>
                <c:pt idx="2">
                  <c:v> 2005-06 </c:v>
                </c:pt>
                <c:pt idx="3">
                  <c:v> 2006-07 </c:v>
                </c:pt>
                <c:pt idx="4">
                  <c:v> 2007-08 </c:v>
                </c:pt>
                <c:pt idx="5">
                  <c:v> 2008-09 </c:v>
                </c:pt>
                <c:pt idx="6">
                  <c:v> 2009-10 </c:v>
                </c:pt>
                <c:pt idx="7">
                  <c:v> 2010-11 </c:v>
                </c:pt>
                <c:pt idx="8">
                  <c:v> 2011-12 </c:v>
                </c:pt>
                <c:pt idx="9">
                  <c:v> 2012-13 </c:v>
                </c:pt>
                <c:pt idx="10">
                  <c:v> 2013-14 </c:v>
                </c:pt>
                <c:pt idx="11">
                  <c:v> 2014-15 </c:v>
                </c:pt>
                <c:pt idx="12">
                  <c:v> 2015-16 </c:v>
                </c:pt>
                <c:pt idx="13">
                  <c:v> 2016-17 </c:v>
                </c:pt>
                <c:pt idx="14">
                  <c:v> 2017-18 </c:v>
                </c:pt>
              </c:strCache>
            </c:strRef>
          </c:cat>
          <c:val>
            <c:numRef>
              <c:f>'Wealth Index'!$F$150:$Y$150</c:f>
              <c:numCache>
                <c:formatCode>_("$"* #,##0_);_("$"* \(#,##0\);_("$"* "-"??_);_(@_)</c:formatCode>
                <c:ptCount val="15"/>
                <c:pt idx="0">
                  <c:v>10207</c:v>
                </c:pt>
                <c:pt idx="1">
                  <c:v>10149.372375690609</c:v>
                </c:pt>
                <c:pt idx="2">
                  <c:v>11768.844049247606</c:v>
                </c:pt>
                <c:pt idx="3">
                  <c:v>11524</c:v>
                </c:pt>
                <c:pt idx="4">
                  <c:v>12662.958607667662</c:v>
                </c:pt>
                <c:pt idx="5">
                  <c:v>12570</c:v>
                </c:pt>
                <c:pt idx="6">
                  <c:v>11415.490908325617</c:v>
                </c:pt>
                <c:pt idx="7">
                  <c:v>11415.576878399072</c:v>
                </c:pt>
                <c:pt idx="8">
                  <c:v>12329.723394517512</c:v>
                </c:pt>
                <c:pt idx="9">
                  <c:v>11765.731656184485</c:v>
                </c:pt>
                <c:pt idx="10">
                  <c:v>11930.983431162831</c:v>
                </c:pt>
                <c:pt idx="11">
                  <c:v>12726.143692260208</c:v>
                </c:pt>
                <c:pt idx="12">
                  <c:v>13790.29751263672</c:v>
                </c:pt>
                <c:pt idx="13">
                  <c:v>14949.261824324325</c:v>
                </c:pt>
                <c:pt idx="14">
                  <c:v>14880.041720990874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3D7-44C8-ADE9-9E9470613167}"/>
            </c:ext>
          </c:extLst>
        </c:ser>
        <c:ser>
          <c:idx val="4"/>
          <c:order val="2"/>
          <c:tx>
            <c:strRef>
              <c:f>'Wealth Index'!$E$151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428456433027011E-2"/>
                  <c:y val="-2.2244443665986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D7-44C8-ADE9-9E9470613167}"/>
                </c:ext>
              </c:extLst>
            </c:dLbl>
            <c:dLbl>
              <c:idx val="4"/>
              <c:layout>
                <c:manualLayout>
                  <c:x val="-3.3694945504395279E-2"/>
                  <c:y val="1.816092005159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D7-44C8-ADE9-9E9470613167}"/>
                </c:ext>
              </c:extLst>
            </c:dLbl>
            <c:dLbl>
              <c:idx val="9"/>
              <c:layout>
                <c:manualLayout>
                  <c:x val="-3.6624940765647089E-2"/>
                  <c:y val="1.816092005159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D7-44C8-ADE9-9E9470613167}"/>
                </c:ext>
              </c:extLst>
            </c:dLbl>
            <c:dLbl>
              <c:idx val="14"/>
              <c:layout>
                <c:manualLayout>
                  <c:x val="0"/>
                  <c:y val="2.0168068294478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3D7-44C8-ADE9-9E94706131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'Wealth Index'!$F$146:$Y$146</c:f>
              <c:strCache>
                <c:ptCount val="15"/>
                <c:pt idx="0">
                  <c:v> 2003-04 </c:v>
                </c:pt>
                <c:pt idx="1">
                  <c:v> 2004-05 </c:v>
                </c:pt>
                <c:pt idx="2">
                  <c:v> 2005-06 </c:v>
                </c:pt>
                <c:pt idx="3">
                  <c:v> 2006-07 </c:v>
                </c:pt>
                <c:pt idx="4">
                  <c:v> 2007-08 </c:v>
                </c:pt>
                <c:pt idx="5">
                  <c:v> 2008-09 </c:v>
                </c:pt>
                <c:pt idx="6">
                  <c:v> 2009-10 </c:v>
                </c:pt>
                <c:pt idx="7">
                  <c:v> 2010-11 </c:v>
                </c:pt>
                <c:pt idx="8">
                  <c:v> 2011-12 </c:v>
                </c:pt>
                <c:pt idx="9">
                  <c:v> 2012-13 </c:v>
                </c:pt>
                <c:pt idx="10">
                  <c:v> 2013-14 </c:v>
                </c:pt>
                <c:pt idx="11">
                  <c:v> 2014-15 </c:v>
                </c:pt>
                <c:pt idx="12">
                  <c:v> 2015-16 </c:v>
                </c:pt>
                <c:pt idx="13">
                  <c:v> 2016-17 </c:v>
                </c:pt>
                <c:pt idx="14">
                  <c:v> 2017-18 </c:v>
                </c:pt>
              </c:strCache>
            </c:strRef>
          </c:cat>
          <c:val>
            <c:numRef>
              <c:f>'Wealth Index'!$F$151:$Y$151</c:f>
              <c:numCache>
                <c:formatCode>_("$"* #,##0_);_("$"* \(#,##0\);_("$"* "-"??_);_(@_)</c:formatCode>
                <c:ptCount val="15"/>
                <c:pt idx="0">
                  <c:v>11802</c:v>
                </c:pt>
                <c:pt idx="1">
                  <c:v>12054.74689732982</c:v>
                </c:pt>
                <c:pt idx="2">
                  <c:v>13261.195246179966</c:v>
                </c:pt>
                <c:pt idx="3">
                  <c:v>13276</c:v>
                </c:pt>
                <c:pt idx="4">
                  <c:v>15085.383044487568</c:v>
                </c:pt>
                <c:pt idx="5">
                  <c:v>15195</c:v>
                </c:pt>
                <c:pt idx="6">
                  <c:v>14364.729883603239</c:v>
                </c:pt>
                <c:pt idx="7">
                  <c:v>14513.145958986732</c:v>
                </c:pt>
                <c:pt idx="8">
                  <c:v>14326.6103626943</c:v>
                </c:pt>
                <c:pt idx="9">
                  <c:v>14044.159292035398</c:v>
                </c:pt>
                <c:pt idx="10">
                  <c:v>14585.052953890136</c:v>
                </c:pt>
                <c:pt idx="11">
                  <c:v>14765.893414943013</c:v>
                </c:pt>
                <c:pt idx="12">
                  <c:v>15953.5554442722</c:v>
                </c:pt>
                <c:pt idx="13">
                  <c:v>17259.455818965518</c:v>
                </c:pt>
                <c:pt idx="14">
                  <c:v>17455.602272727272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3D7-44C8-ADE9-9E9470613167}"/>
            </c:ext>
          </c:extLst>
        </c:ser>
        <c:ser>
          <c:idx val="5"/>
          <c:order val="3"/>
          <c:tx>
            <c:strRef>
              <c:f>'Wealth Index'!$E$152</c:f>
              <c:strCache>
                <c:ptCount val="1"/>
                <c:pt idx="0">
                  <c:v> Third Quartile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2817413942965526E-2"/>
                  <c:y val="-2.6288887968892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D7-44C8-ADE9-9E9470613167}"/>
                </c:ext>
              </c:extLst>
            </c:dLbl>
            <c:dLbl>
              <c:idx val="4"/>
              <c:layout>
                <c:manualLayout>
                  <c:x val="-3.515994313502116E-2"/>
                  <c:y val="-1.6143040045861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D7-44C8-ADE9-9E9470613167}"/>
                </c:ext>
              </c:extLst>
            </c:dLbl>
            <c:dLbl>
              <c:idx val="9"/>
              <c:layout>
                <c:manualLayout>
                  <c:x val="-3.6624940765647089E-2"/>
                  <c:y val="-1.8160920051594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D7-44C8-ADE9-9E9470613167}"/>
                </c:ext>
              </c:extLst>
            </c:dLbl>
            <c:dLbl>
              <c:idx val="14"/>
              <c:layout>
                <c:manualLayout>
                  <c:x val="0"/>
                  <c:y val="1.4117647806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3D7-44C8-ADE9-9E94706131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'Wealth Index'!$F$146:$Y$146</c:f>
              <c:strCache>
                <c:ptCount val="15"/>
                <c:pt idx="0">
                  <c:v> 2003-04 </c:v>
                </c:pt>
                <c:pt idx="1">
                  <c:v> 2004-05 </c:v>
                </c:pt>
                <c:pt idx="2">
                  <c:v> 2005-06 </c:v>
                </c:pt>
                <c:pt idx="3">
                  <c:v> 2006-07 </c:v>
                </c:pt>
                <c:pt idx="4">
                  <c:v> 2007-08 </c:v>
                </c:pt>
                <c:pt idx="5">
                  <c:v> 2008-09 </c:v>
                </c:pt>
                <c:pt idx="6">
                  <c:v> 2009-10 </c:v>
                </c:pt>
                <c:pt idx="7">
                  <c:v> 2010-11 </c:v>
                </c:pt>
                <c:pt idx="8">
                  <c:v> 2011-12 </c:v>
                </c:pt>
                <c:pt idx="9">
                  <c:v> 2012-13 </c:v>
                </c:pt>
                <c:pt idx="10">
                  <c:v> 2013-14 </c:v>
                </c:pt>
                <c:pt idx="11">
                  <c:v> 2014-15 </c:v>
                </c:pt>
                <c:pt idx="12">
                  <c:v> 2015-16 </c:v>
                </c:pt>
                <c:pt idx="13">
                  <c:v> 2016-17 </c:v>
                </c:pt>
                <c:pt idx="14">
                  <c:v> 2017-18 </c:v>
                </c:pt>
              </c:strCache>
            </c:strRef>
          </c:cat>
          <c:val>
            <c:numRef>
              <c:f>'Wealth Index'!$F$152:$Y$152</c:f>
              <c:numCache>
                <c:formatCode>_("$"* #,##0_);_("$"* \(#,##0\);_("$"* "-"??_);_(@_)</c:formatCode>
                <c:ptCount val="15"/>
                <c:pt idx="0">
                  <c:v>13390</c:v>
                </c:pt>
                <c:pt idx="1">
                  <c:v>13819.45344619105</c:v>
                </c:pt>
                <c:pt idx="2">
                  <c:v>15334.704519119352</c:v>
                </c:pt>
                <c:pt idx="3">
                  <c:v>14742</c:v>
                </c:pt>
                <c:pt idx="4">
                  <c:v>16625.640306122448</c:v>
                </c:pt>
                <c:pt idx="5">
                  <c:v>18040.25</c:v>
                </c:pt>
                <c:pt idx="6">
                  <c:v>17790.614315945757</c:v>
                </c:pt>
                <c:pt idx="7">
                  <c:v>17263.23100650396</c:v>
                </c:pt>
                <c:pt idx="8">
                  <c:v>18551.31445065427</c:v>
                </c:pt>
                <c:pt idx="9">
                  <c:v>18348.177788461537</c:v>
                </c:pt>
                <c:pt idx="10">
                  <c:v>16945.968070592367</c:v>
                </c:pt>
                <c:pt idx="11">
                  <c:v>18155.077411249826</c:v>
                </c:pt>
                <c:pt idx="12">
                  <c:v>20235.963052712599</c:v>
                </c:pt>
                <c:pt idx="13">
                  <c:v>20266.183085714285</c:v>
                </c:pt>
                <c:pt idx="14">
                  <c:v>22024.561634805537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E3D7-44C8-ADE9-9E947061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751744"/>
        <c:axId val="198753280"/>
      </c:lineChart>
      <c:catAx>
        <c:axId val="19875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8753280"/>
        <c:crosses val="autoZero"/>
        <c:auto val="1"/>
        <c:lblAlgn val="ctr"/>
        <c:lblOffset val="100"/>
        <c:noMultiLvlLbl val="0"/>
      </c:catAx>
      <c:valAx>
        <c:axId val="198753280"/>
        <c:scaling>
          <c:orientation val="minMax"/>
          <c:min val="8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Expected Contribution for Parents of Dependent Students</a:t>
                </a:r>
              </a:p>
            </c:rich>
          </c:tx>
          <c:overlay val="0"/>
        </c:title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98751744"/>
        <c:crosses val="autoZero"/>
        <c:crossBetween val="between"/>
        <c:majorUnit val="2000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b="1" i="0" baseline="0" dirty="0">
                <a:effectLst/>
              </a:rPr>
              <a:t>YOY Change in Total Net Tuition Revenue </a:t>
            </a:r>
            <a:endParaRPr lang="en-US" sz="32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'Change in NTR'!$F$151</c:f>
              <c:strCache>
                <c:ptCount val="1"/>
                <c:pt idx="0">
                  <c:v>First Quartile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1A-46E3-AE1E-BEEB0353F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'Change in NTR'!$G$7:$Z$7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'Change in NTR'!$G$151:$Z$151</c:f>
              <c:numCache>
                <c:formatCode>0.0%</c:formatCode>
                <c:ptCount val="18"/>
                <c:pt idx="1">
                  <c:v>4.0674677444097144E-3</c:v>
                </c:pt>
                <c:pt idx="2">
                  <c:v>-8.6270164409295354E-3</c:v>
                </c:pt>
                <c:pt idx="3">
                  <c:v>-1.2337561494753064E-2</c:v>
                </c:pt>
                <c:pt idx="4">
                  <c:v>-6.4504911175319478E-4</c:v>
                </c:pt>
                <c:pt idx="5">
                  <c:v>-1.6423876636207382E-2</c:v>
                </c:pt>
                <c:pt idx="6">
                  <c:v>5.7664151937232158E-3</c:v>
                </c:pt>
                <c:pt idx="7">
                  <c:v>2.1287525269288763E-2</c:v>
                </c:pt>
                <c:pt idx="8">
                  <c:v>-3.9412595783010033E-3</c:v>
                </c:pt>
                <c:pt idx="9">
                  <c:v>-5.6814032762068888E-3</c:v>
                </c:pt>
                <c:pt idx="10">
                  <c:v>-1.3832948599836779E-2</c:v>
                </c:pt>
                <c:pt idx="11">
                  <c:v>-1.8148463519158609E-2</c:v>
                </c:pt>
                <c:pt idx="12">
                  <c:v>-4.5725601428443924E-2</c:v>
                </c:pt>
                <c:pt idx="13">
                  <c:v>-1.8595780047255747E-2</c:v>
                </c:pt>
                <c:pt idx="14">
                  <c:v>-7.4295113979187519E-2</c:v>
                </c:pt>
                <c:pt idx="15">
                  <c:v>-4.331297411731036E-2</c:v>
                </c:pt>
                <c:pt idx="16">
                  <c:v>-3.8612093781075552E-2</c:v>
                </c:pt>
                <c:pt idx="17">
                  <c:v>-3.8619259149743318E-2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EF-4CFF-BEBE-CBB1E45DB178}"/>
            </c:ext>
          </c:extLst>
        </c:ser>
        <c:ser>
          <c:idx val="4"/>
          <c:order val="1"/>
          <c:tx>
            <c:strRef>
              <c:f>'Change in NTR'!$F$152</c:f>
              <c:strCache>
                <c:ptCount val="1"/>
                <c:pt idx="0">
                  <c:v>Second Quartile (median)</c:v>
                </c:pt>
              </c:strCache>
            </c:strRef>
          </c:tx>
          <c:spPr>
            <a:ln>
              <a:solidFill>
                <a:srgbClr val="86A44A"/>
              </a:solidFill>
            </a:ln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1A-46E3-AE1E-BEEB0353F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'Change in NTR'!$G$7:$Z$7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'Change in NTR'!$G$152:$Z$152</c:f>
              <c:numCache>
                <c:formatCode>0.0%</c:formatCode>
                <c:ptCount val="18"/>
                <c:pt idx="1">
                  <c:v>6.954998475165651E-2</c:v>
                </c:pt>
                <c:pt idx="2">
                  <c:v>6.0356336230522369E-2</c:v>
                </c:pt>
                <c:pt idx="3">
                  <c:v>5.7340022708811944E-2</c:v>
                </c:pt>
                <c:pt idx="4">
                  <c:v>7.0661945894081285E-2</c:v>
                </c:pt>
                <c:pt idx="5">
                  <c:v>4.9071366512399989E-2</c:v>
                </c:pt>
                <c:pt idx="6">
                  <c:v>4.9059364942651409E-2</c:v>
                </c:pt>
                <c:pt idx="7">
                  <c:v>7.0344916024411425E-2</c:v>
                </c:pt>
                <c:pt idx="8">
                  <c:v>5.9166463224811811E-2</c:v>
                </c:pt>
                <c:pt idx="9">
                  <c:v>3.6987464792237426E-2</c:v>
                </c:pt>
                <c:pt idx="10">
                  <c:v>3.2275904872869479E-2</c:v>
                </c:pt>
                <c:pt idx="11">
                  <c:v>2.8524537656421246E-2</c:v>
                </c:pt>
                <c:pt idx="12">
                  <c:v>1.7405514784084523E-2</c:v>
                </c:pt>
                <c:pt idx="13">
                  <c:v>1.366998176244788E-2</c:v>
                </c:pt>
                <c:pt idx="14">
                  <c:v>-2.9591738222956481E-3</c:v>
                </c:pt>
                <c:pt idx="15">
                  <c:v>-5.0690135568581601E-3</c:v>
                </c:pt>
                <c:pt idx="16">
                  <c:v>1.3115250751469599E-3</c:v>
                </c:pt>
                <c:pt idx="17">
                  <c:v>1.5643367026361907E-3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EF-4CFF-BEBE-CBB1E45DB178}"/>
            </c:ext>
          </c:extLst>
        </c:ser>
        <c:ser>
          <c:idx val="5"/>
          <c:order val="2"/>
          <c:tx>
            <c:strRef>
              <c:f>'Change in NTR'!$F$153</c:f>
              <c:strCache>
                <c:ptCount val="1"/>
                <c:pt idx="0">
                  <c:v>Third Quartile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1A-46E3-AE1E-BEEB0353F5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'Change in NTR'!$G$7:$Z$7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'Change in NTR'!$G$153:$Z$153</c:f>
              <c:numCache>
                <c:formatCode>0.0%</c:formatCode>
                <c:ptCount val="18"/>
                <c:pt idx="1">
                  <c:v>0.16944048373703063</c:v>
                </c:pt>
                <c:pt idx="2">
                  <c:v>0.14141254399891648</c:v>
                </c:pt>
                <c:pt idx="3">
                  <c:v>0.12249141266486961</c:v>
                </c:pt>
                <c:pt idx="4">
                  <c:v>0.17240303654560915</c:v>
                </c:pt>
                <c:pt idx="5">
                  <c:v>0.1125891618907469</c:v>
                </c:pt>
                <c:pt idx="6">
                  <c:v>0.11279278752525453</c:v>
                </c:pt>
                <c:pt idx="7">
                  <c:v>0.10103861848195156</c:v>
                </c:pt>
                <c:pt idx="8">
                  <c:v>0.11165579636917289</c:v>
                </c:pt>
                <c:pt idx="9">
                  <c:v>0.10981251703325284</c:v>
                </c:pt>
                <c:pt idx="10">
                  <c:v>6.5055511919814235E-2</c:v>
                </c:pt>
                <c:pt idx="11">
                  <c:v>9.1301194019861295E-2</c:v>
                </c:pt>
                <c:pt idx="12">
                  <c:v>6.3705018038559325E-2</c:v>
                </c:pt>
                <c:pt idx="13">
                  <c:v>5.7505718126617665E-2</c:v>
                </c:pt>
                <c:pt idx="14">
                  <c:v>3.3420320495082957E-2</c:v>
                </c:pt>
                <c:pt idx="15">
                  <c:v>5.0034157444701452E-2</c:v>
                </c:pt>
                <c:pt idx="16">
                  <c:v>7.5823359052805447E-2</c:v>
                </c:pt>
                <c:pt idx="17">
                  <c:v>5.0837428951182512E-2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EF-4CFF-BEBE-CBB1E45DB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94016"/>
        <c:axId val="43495808"/>
      </c:lineChart>
      <c:catAx>
        <c:axId val="4349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43495808"/>
        <c:crosses val="autoZero"/>
        <c:auto val="1"/>
        <c:lblAlgn val="ctr"/>
        <c:lblOffset val="100"/>
        <c:noMultiLvlLbl val="0"/>
      </c:catAx>
      <c:valAx>
        <c:axId val="434958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4940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Other Undergraduate Enrollment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'Other Und Enrollment'!$F$150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494700854266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36-4874-B027-B36EAEBDF83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36-4874-B027-B36EAEBDF839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36-4874-B027-B36EAEBDF8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'Other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'Other Und Enrollment'!$G$150:$Z$150</c:f>
              <c:numCache>
                <c:formatCode>#,##0</c:formatCode>
                <c:ptCount val="10"/>
                <c:pt idx="0">
                  <c:v>286</c:v>
                </c:pt>
                <c:pt idx="1">
                  <c:v>230.75</c:v>
                </c:pt>
                <c:pt idx="2">
                  <c:v>249.25</c:v>
                </c:pt>
                <c:pt idx="3">
                  <c:v>245.5</c:v>
                </c:pt>
                <c:pt idx="4">
                  <c:v>189.5</c:v>
                </c:pt>
                <c:pt idx="5">
                  <c:v>218</c:v>
                </c:pt>
                <c:pt idx="6">
                  <c:v>241.25</c:v>
                </c:pt>
                <c:pt idx="7">
                  <c:v>254.5</c:v>
                </c:pt>
                <c:pt idx="8">
                  <c:v>222.5</c:v>
                </c:pt>
                <c:pt idx="9">
                  <c:v>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36-4874-B027-B36EAEBDF839}"/>
            </c:ext>
          </c:extLst>
        </c:ser>
        <c:ser>
          <c:idx val="4"/>
          <c:order val="1"/>
          <c:tx>
            <c:strRef>
              <c:f>'Other Und Enrollment'!$F$151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494700854266945E-2"/>
                  <c:y val="6.0499996744750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36-4874-B027-B36EAEBDF83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36-4874-B027-B36EAEBDF839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36-4874-B027-B36EAEBDF8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'Other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'Other Und Enrollment'!$G$151:$Z$151</c:f>
              <c:numCache>
                <c:formatCode>#,##0</c:formatCode>
                <c:ptCount val="10"/>
                <c:pt idx="0">
                  <c:v>392.5</c:v>
                </c:pt>
                <c:pt idx="1">
                  <c:v>372.5</c:v>
                </c:pt>
                <c:pt idx="2">
                  <c:v>422</c:v>
                </c:pt>
                <c:pt idx="3">
                  <c:v>408</c:v>
                </c:pt>
                <c:pt idx="4">
                  <c:v>354.5</c:v>
                </c:pt>
                <c:pt idx="5">
                  <c:v>330</c:v>
                </c:pt>
                <c:pt idx="6">
                  <c:v>376.5</c:v>
                </c:pt>
                <c:pt idx="7">
                  <c:v>414</c:v>
                </c:pt>
                <c:pt idx="8">
                  <c:v>411.5</c:v>
                </c:pt>
                <c:pt idx="9">
                  <c:v>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936-4874-B027-B36EAEBDF839}"/>
            </c:ext>
          </c:extLst>
        </c:ser>
        <c:ser>
          <c:idx val="5"/>
          <c:order val="2"/>
          <c:tx>
            <c:strRef>
              <c:f>'Other Und Enrollment'!$F$152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3960035366483047E-2"/>
                  <c:y val="1.0083332790791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36-4874-B027-B36EAEBDF839}"/>
                </c:ext>
              </c:extLst>
            </c:dLbl>
            <c:dLbl>
              <c:idx val="9"/>
              <c:layout>
                <c:manualLayout>
                  <c:x val="-1.4660358179231733E-3"/>
                  <c:y val="-1.4134852219683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36-4874-B027-B36EAEBDF839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36-4874-B027-B36EAEBDF8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'Other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'Other Und Enrollment'!$G$152:$Z$152</c:f>
              <c:numCache>
                <c:formatCode>#,##0</c:formatCode>
                <c:ptCount val="10"/>
                <c:pt idx="0">
                  <c:v>759</c:v>
                </c:pt>
                <c:pt idx="1">
                  <c:v>883.5</c:v>
                </c:pt>
                <c:pt idx="2">
                  <c:v>857.5</c:v>
                </c:pt>
                <c:pt idx="3">
                  <c:v>794.75</c:v>
                </c:pt>
                <c:pt idx="4">
                  <c:v>600.5</c:v>
                </c:pt>
                <c:pt idx="5">
                  <c:v>768.75</c:v>
                </c:pt>
                <c:pt idx="6">
                  <c:v>622.25</c:v>
                </c:pt>
                <c:pt idx="7">
                  <c:v>848.25</c:v>
                </c:pt>
                <c:pt idx="8">
                  <c:v>705.25</c:v>
                </c:pt>
                <c:pt idx="9">
                  <c:v>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936-4874-B027-B36EAEBDF839}"/>
            </c:ext>
          </c:extLst>
        </c:ser>
        <c:ser>
          <c:idx val="0"/>
          <c:order val="3"/>
          <c:tx>
            <c:strRef>
              <c:f>'Other Und Enrollment'!$F$148</c:f>
              <c:strCache>
                <c:ptCount val="1"/>
                <c:pt idx="0">
                  <c:v> Average (mean) 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6633362805402539E-2"/>
                  <c:y val="-1.613333246526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36-4874-B027-B36EAEBDF839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36-4874-B027-B36EAEBDF839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36-4874-B027-B36EAEBDF8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'Other Und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'Other Und Enrollment'!$G$148:$Z$148</c:f>
              <c:numCache>
                <c:formatCode>#,##0</c:formatCode>
                <c:ptCount val="10"/>
                <c:pt idx="0">
                  <c:v>904.69047619047615</c:v>
                </c:pt>
                <c:pt idx="1">
                  <c:v>850.54</c:v>
                </c:pt>
                <c:pt idx="2">
                  <c:v>802.94827586206895</c:v>
                </c:pt>
                <c:pt idx="3">
                  <c:v>829.66129032258061</c:v>
                </c:pt>
                <c:pt idx="4">
                  <c:v>701.40909090909088</c:v>
                </c:pt>
                <c:pt idx="5">
                  <c:v>744.58333333333337</c:v>
                </c:pt>
                <c:pt idx="6">
                  <c:v>730.78571428571433</c:v>
                </c:pt>
                <c:pt idx="7">
                  <c:v>920.02631578947364</c:v>
                </c:pt>
                <c:pt idx="8">
                  <c:v>703.60869565217388</c:v>
                </c:pt>
                <c:pt idx="9">
                  <c:v>767.51020408163265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936-4874-B027-B36EAEBDF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545728"/>
        <c:axId val="151547264"/>
      </c:lineChart>
      <c:catAx>
        <c:axId val="15154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547264"/>
        <c:crosses val="autoZero"/>
        <c:auto val="1"/>
        <c:lblAlgn val="ctr"/>
        <c:lblOffset val="100"/>
        <c:noMultiLvlLbl val="0"/>
      </c:catAx>
      <c:valAx>
        <c:axId val="1515472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15457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Tuition and Fees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'Student Budget - Tuition Fees'!$G$147</c:f>
              <c:strCache>
                <c:ptCount val="1"/>
                <c:pt idx="0">
                  <c:v> Minimum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6234996041866108E-2"/>
                  <c:y val="-1.2306747369321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31-4814-B101-8D66AEFDA197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31-4814-B101-8D66AEFDA197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31-4814-B101-8D66AEFDA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Fees'!$X$6:$AQ$6</c:f>
              <c:strCache>
                <c:ptCount val="16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</c:strCache>
            </c:strRef>
          </c:cat>
          <c:val>
            <c:numRef>
              <c:f>'Student Budget - Tuition Fees'!$X$147:$AQ$147</c:f>
              <c:numCache>
                <c:formatCode>_("$"* #,##0_);_("$"* \(#,##0\);_("$"* "-"??_);_(@_)</c:formatCode>
                <c:ptCount val="16"/>
                <c:pt idx="0">
                  <c:v>5850</c:v>
                </c:pt>
                <c:pt idx="1">
                  <c:v>6160</c:v>
                </c:pt>
                <c:pt idx="2">
                  <c:v>6190</c:v>
                </c:pt>
                <c:pt idx="3">
                  <c:v>6830</c:v>
                </c:pt>
                <c:pt idx="4">
                  <c:v>1710</c:v>
                </c:pt>
                <c:pt idx="5">
                  <c:v>1765</c:v>
                </c:pt>
                <c:pt idx="6">
                  <c:v>1885</c:v>
                </c:pt>
                <c:pt idx="7">
                  <c:v>9100</c:v>
                </c:pt>
                <c:pt idx="8">
                  <c:v>9630</c:v>
                </c:pt>
                <c:pt idx="9">
                  <c:v>10250</c:v>
                </c:pt>
                <c:pt idx="10">
                  <c:v>10800</c:v>
                </c:pt>
                <c:pt idx="11">
                  <c:v>11348</c:v>
                </c:pt>
                <c:pt idx="12">
                  <c:v>12284</c:v>
                </c:pt>
                <c:pt idx="13">
                  <c:v>12630</c:v>
                </c:pt>
                <c:pt idx="14">
                  <c:v>12960</c:v>
                </c:pt>
                <c:pt idx="15">
                  <c:v>12960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31-4814-B101-8D66AEFDA197}"/>
            </c:ext>
          </c:extLst>
        </c:ser>
        <c:ser>
          <c:idx val="1"/>
          <c:order val="1"/>
          <c:tx>
            <c:strRef>
              <c:f>'Student Budget - Tuition Fees'!$G$150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414895852214898E-2"/>
                  <c:y val="1.2306588576679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31-4814-B101-8D66AEFDA19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31-4814-B101-8D66AEFDA197}"/>
                </c:ext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31-4814-B101-8D66AEFDA197}"/>
                </c:ext>
              </c:extLst>
            </c:dLbl>
            <c:dLbl>
              <c:idx val="1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31-4814-B101-8D66AEFDA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Fees'!$X$6:$AQ$6</c:f>
              <c:strCache>
                <c:ptCount val="16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</c:strCache>
            </c:strRef>
          </c:cat>
          <c:val>
            <c:numRef>
              <c:f>'Student Budget - Tuition Fees'!$X$150:$AQ$150</c:f>
              <c:numCache>
                <c:formatCode>_("$"* #,##0_);_("$"* \(#,##0\);_("$"* "-"??_);_(@_)</c:formatCode>
                <c:ptCount val="16"/>
                <c:pt idx="0">
                  <c:v>11770</c:v>
                </c:pt>
                <c:pt idx="1">
                  <c:v>12792</c:v>
                </c:pt>
                <c:pt idx="2">
                  <c:v>13432</c:v>
                </c:pt>
                <c:pt idx="3">
                  <c:v>14400</c:v>
                </c:pt>
                <c:pt idx="4">
                  <c:v>15520</c:v>
                </c:pt>
                <c:pt idx="5">
                  <c:v>16414</c:v>
                </c:pt>
                <c:pt idx="6">
                  <c:v>17145</c:v>
                </c:pt>
                <c:pt idx="7">
                  <c:v>18177</c:v>
                </c:pt>
                <c:pt idx="8">
                  <c:v>19368.5</c:v>
                </c:pt>
                <c:pt idx="9">
                  <c:v>20457</c:v>
                </c:pt>
                <c:pt idx="10">
                  <c:v>21175</c:v>
                </c:pt>
                <c:pt idx="11">
                  <c:v>22201</c:v>
                </c:pt>
                <c:pt idx="12">
                  <c:v>22895</c:v>
                </c:pt>
                <c:pt idx="13">
                  <c:v>24056.5</c:v>
                </c:pt>
                <c:pt idx="14">
                  <c:v>24750</c:v>
                </c:pt>
                <c:pt idx="15">
                  <c:v>25270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731-4814-B101-8D66AEFDA197}"/>
            </c:ext>
          </c:extLst>
        </c:ser>
        <c:ser>
          <c:idx val="2"/>
          <c:order val="2"/>
          <c:tx>
            <c:strRef>
              <c:f>'Student Budget - Tuition Fees'!$G$151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8479940007499063E-2"/>
                  <c:y val="-2.2401046765414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31-4814-B101-8D66AEFDA19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31-4814-B101-8D66AEFDA197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31-4814-B101-8D66AEFDA197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31-4814-B101-8D66AEFDA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Fees'!$X$6:$AQ$6</c:f>
              <c:strCache>
                <c:ptCount val="16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</c:strCache>
            </c:strRef>
          </c:cat>
          <c:val>
            <c:numRef>
              <c:f>'Student Budget - Tuition Fees'!$X$151:$AQ$151</c:f>
              <c:numCache>
                <c:formatCode>_("$"* #,##0_);_("$"* \(#,##0\);_("$"* "-"??_);_(@_)</c:formatCode>
                <c:ptCount val="16"/>
                <c:pt idx="0">
                  <c:v>14350</c:v>
                </c:pt>
                <c:pt idx="1">
                  <c:v>15030</c:v>
                </c:pt>
                <c:pt idx="2">
                  <c:v>15910</c:v>
                </c:pt>
                <c:pt idx="3">
                  <c:v>16992</c:v>
                </c:pt>
                <c:pt idx="4">
                  <c:v>18322</c:v>
                </c:pt>
                <c:pt idx="5">
                  <c:v>19325</c:v>
                </c:pt>
                <c:pt idx="6">
                  <c:v>20330</c:v>
                </c:pt>
                <c:pt idx="7">
                  <c:v>21214</c:v>
                </c:pt>
                <c:pt idx="8">
                  <c:v>22198</c:v>
                </c:pt>
                <c:pt idx="9">
                  <c:v>23164</c:v>
                </c:pt>
                <c:pt idx="10">
                  <c:v>23690</c:v>
                </c:pt>
                <c:pt idx="11">
                  <c:v>24650</c:v>
                </c:pt>
                <c:pt idx="12">
                  <c:v>25748</c:v>
                </c:pt>
                <c:pt idx="13">
                  <c:v>26890</c:v>
                </c:pt>
                <c:pt idx="14">
                  <c:v>27750</c:v>
                </c:pt>
                <c:pt idx="15">
                  <c:v>28590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731-4814-B101-8D66AEFDA197}"/>
            </c:ext>
          </c:extLst>
        </c:ser>
        <c:ser>
          <c:idx val="4"/>
          <c:order val="3"/>
          <c:tx>
            <c:strRef>
              <c:f>'Student Budget - Tuition Fees'!$G$152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7018892315566593E-2"/>
                  <c:y val="-2.4406746718272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31-4814-B101-8D66AEFDA197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31-4814-B101-8D66AEFDA197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731-4814-B101-8D66AEFDA1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C99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Fees'!$X$6:$AQ$6</c:f>
              <c:strCache>
                <c:ptCount val="16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</c:strCache>
            </c:strRef>
          </c:cat>
          <c:val>
            <c:numRef>
              <c:f>'Student Budget - Tuition Fees'!$X$152:$AQ$152</c:f>
              <c:numCache>
                <c:formatCode>_("$"* #,##0_);_("$"* \(#,##0\);_("$"* "-"??_);_(@_)</c:formatCode>
                <c:ptCount val="16"/>
                <c:pt idx="0">
                  <c:v>16500</c:v>
                </c:pt>
                <c:pt idx="1">
                  <c:v>17580</c:v>
                </c:pt>
                <c:pt idx="2">
                  <c:v>18490</c:v>
                </c:pt>
                <c:pt idx="3">
                  <c:v>19590</c:v>
                </c:pt>
                <c:pt idx="4">
                  <c:v>20967.5</c:v>
                </c:pt>
                <c:pt idx="5">
                  <c:v>21975</c:v>
                </c:pt>
                <c:pt idx="6">
                  <c:v>22847</c:v>
                </c:pt>
                <c:pt idx="7">
                  <c:v>23646</c:v>
                </c:pt>
                <c:pt idx="8">
                  <c:v>25265</c:v>
                </c:pt>
                <c:pt idx="9">
                  <c:v>26565</c:v>
                </c:pt>
                <c:pt idx="10">
                  <c:v>27397.5</c:v>
                </c:pt>
                <c:pt idx="11">
                  <c:v>27964</c:v>
                </c:pt>
                <c:pt idx="12">
                  <c:v>28885</c:v>
                </c:pt>
                <c:pt idx="13">
                  <c:v>30180</c:v>
                </c:pt>
                <c:pt idx="14">
                  <c:v>31590</c:v>
                </c:pt>
                <c:pt idx="15">
                  <c:v>32488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731-4814-B101-8D66AEFDA197}"/>
            </c:ext>
          </c:extLst>
        </c:ser>
        <c:ser>
          <c:idx val="3"/>
          <c:order val="4"/>
          <c:tx>
            <c:strRef>
              <c:f>'Student Budget - Tuition Fees'!$G$153</c:f>
              <c:strCache>
                <c:ptCount val="1"/>
                <c:pt idx="0">
                  <c:v> Fourth Quartile (maximum) 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949561339998796E-2"/>
                  <c:y val="-1.8356747043797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731-4814-B101-8D66AEFDA197}"/>
                </c:ext>
              </c:extLst>
            </c:dLbl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731-4814-B101-8D66AEFDA197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731-4814-B101-8D66AEFDA197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Fees'!$X$6:$AQ$6</c:f>
              <c:strCache>
                <c:ptCount val="16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</c:v>
                </c:pt>
              </c:strCache>
            </c:strRef>
          </c:cat>
          <c:val>
            <c:numRef>
              <c:f>'Student Budget - Tuition Fees'!$X$153:$AQ$153</c:f>
              <c:numCache>
                <c:formatCode>_("$"* #,##0_);_("$"* \(#,##0\);_("$"* "-"??_);_(@_)</c:formatCode>
                <c:ptCount val="16"/>
                <c:pt idx="0">
                  <c:v>24890</c:v>
                </c:pt>
                <c:pt idx="1">
                  <c:v>26240</c:v>
                </c:pt>
                <c:pt idx="2">
                  <c:v>27806</c:v>
                </c:pt>
                <c:pt idx="3">
                  <c:v>29470</c:v>
                </c:pt>
                <c:pt idx="4">
                  <c:v>31212</c:v>
                </c:pt>
                <c:pt idx="5">
                  <c:v>33170</c:v>
                </c:pt>
                <c:pt idx="6">
                  <c:v>33190</c:v>
                </c:pt>
                <c:pt idx="7">
                  <c:v>34460</c:v>
                </c:pt>
                <c:pt idx="8">
                  <c:v>35650</c:v>
                </c:pt>
                <c:pt idx="9">
                  <c:v>37020</c:v>
                </c:pt>
                <c:pt idx="10">
                  <c:v>38510</c:v>
                </c:pt>
                <c:pt idx="11">
                  <c:v>39990</c:v>
                </c:pt>
                <c:pt idx="12">
                  <c:v>41360</c:v>
                </c:pt>
                <c:pt idx="13">
                  <c:v>42900</c:v>
                </c:pt>
                <c:pt idx="14">
                  <c:v>44044</c:v>
                </c:pt>
                <c:pt idx="15">
                  <c:v>53932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3731-4814-B101-8D66AEFDA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370048"/>
        <c:axId val="154371584"/>
      </c:lineChart>
      <c:catAx>
        <c:axId val="154370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371584"/>
        <c:crosses val="autoZero"/>
        <c:auto val="1"/>
        <c:lblAlgn val="ctr"/>
        <c:lblOffset val="100"/>
        <c:noMultiLvlLbl val="0"/>
      </c:catAx>
      <c:valAx>
        <c:axId val="15437158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543700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YOY Change in Tuition/Fees (Sticker</a:t>
            </a:r>
            <a:r>
              <a:rPr lang="en-US" sz="3200" baseline="0" dirty="0"/>
              <a:t> Price)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for Traditional Undergraduate Programs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9362850358663302E-2"/>
          <c:y val="0.14804262279643185"/>
          <c:w val="0.82996769560273298"/>
          <c:h val="0.69197203300028975"/>
        </c:manualLayout>
      </c:layout>
      <c:lineChart>
        <c:grouping val="standard"/>
        <c:varyColors val="0"/>
        <c:ser>
          <c:idx val="2"/>
          <c:order val="0"/>
          <c:tx>
            <c:strRef>
              <c:f>'Student Budget - Tuition Fees'!$G$316</c:f>
              <c:strCache>
                <c:ptCount val="1"/>
                <c:pt idx="0">
                  <c:v> Mode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9613060457224306E-2"/>
                  <c:y val="-2.2244443665986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82-4D1E-B0C6-452E7989DA9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82-4D1E-B0C6-452E7989DA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Budget - Tuition Fees'!$X$313:$AQ$313</c:f>
              <c:strCache>
                <c:ptCount val="16"/>
                <c:pt idx="0">
                  <c:v> 02-03 to 03-04 </c:v>
                </c:pt>
                <c:pt idx="1">
                  <c:v> 03-04 to 04-05 </c:v>
                </c:pt>
                <c:pt idx="2">
                  <c:v> 04-05 to 05-06 </c:v>
                </c:pt>
                <c:pt idx="3">
                  <c:v> 05-06 to 06-07 </c:v>
                </c:pt>
                <c:pt idx="4">
                  <c:v> 06-07 to 07-08 </c:v>
                </c:pt>
                <c:pt idx="5">
                  <c:v> 07-08 to 08-09 </c:v>
                </c:pt>
                <c:pt idx="6">
                  <c:v> 08-09 to 09-10 </c:v>
                </c:pt>
                <c:pt idx="7">
                  <c:v> 09-10 to 10-11 </c:v>
                </c:pt>
                <c:pt idx="8">
                  <c:v> 10-11 to 11-12 </c:v>
                </c:pt>
                <c:pt idx="9">
                  <c:v> 11-12 to 12-13 </c:v>
                </c:pt>
                <c:pt idx="10">
                  <c:v> 12-13 to 13-14 </c:v>
                </c:pt>
                <c:pt idx="11">
                  <c:v> 13-14 to 14-15 </c:v>
                </c:pt>
                <c:pt idx="12">
                  <c:v> 14-15 to 15-16 </c:v>
                </c:pt>
                <c:pt idx="13">
                  <c:v> 15-16 to 16-17 </c:v>
                </c:pt>
                <c:pt idx="14">
                  <c:v> 16-17 to 17-18 </c:v>
                </c:pt>
                <c:pt idx="15">
                  <c:v> 17-18 to 18-19 </c:v>
                </c:pt>
              </c:strCache>
            </c:strRef>
          </c:cat>
          <c:val>
            <c:numRef>
              <c:f>'Student Budget - Tuition Fees'!$C$316:$AG$316</c:f>
            </c:numRef>
          </c:val>
          <c:smooth val="0"/>
          <c:extLst>
            <c:ext xmlns:c16="http://schemas.microsoft.com/office/drawing/2014/chart" uri="{C3380CC4-5D6E-409C-BE32-E72D297353CC}">
              <c16:uniqueId val="{00000002-EC82-4D1E-B0C6-452E7989DA99}"/>
            </c:ext>
          </c:extLst>
        </c:ser>
        <c:ser>
          <c:idx val="4"/>
          <c:order val="1"/>
          <c:tx>
            <c:strRef>
              <c:f>'Student Budget - Tuition Fees'!$G$317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317267778383618E-3"/>
                  <c:y val="-1.6154909041183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82-4D1E-B0C6-452E7989DA99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82-4D1E-B0C6-452E7989D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Fees'!$X$313:$AQ$313</c:f>
              <c:strCache>
                <c:ptCount val="16"/>
                <c:pt idx="0">
                  <c:v> 02-03 to 03-04 </c:v>
                </c:pt>
                <c:pt idx="1">
                  <c:v> 03-04 to 04-05 </c:v>
                </c:pt>
                <c:pt idx="2">
                  <c:v> 04-05 to 05-06 </c:v>
                </c:pt>
                <c:pt idx="3">
                  <c:v> 05-06 to 06-07 </c:v>
                </c:pt>
                <c:pt idx="4">
                  <c:v> 06-07 to 07-08 </c:v>
                </c:pt>
                <c:pt idx="5">
                  <c:v> 07-08 to 08-09 </c:v>
                </c:pt>
                <c:pt idx="6">
                  <c:v> 08-09 to 09-10 </c:v>
                </c:pt>
                <c:pt idx="7">
                  <c:v> 09-10 to 10-11 </c:v>
                </c:pt>
                <c:pt idx="8">
                  <c:v> 10-11 to 11-12 </c:v>
                </c:pt>
                <c:pt idx="9">
                  <c:v> 11-12 to 12-13 </c:v>
                </c:pt>
                <c:pt idx="10">
                  <c:v> 12-13 to 13-14 </c:v>
                </c:pt>
                <c:pt idx="11">
                  <c:v> 13-14 to 14-15 </c:v>
                </c:pt>
                <c:pt idx="12">
                  <c:v> 14-15 to 15-16 </c:v>
                </c:pt>
                <c:pt idx="13">
                  <c:v> 15-16 to 16-17 </c:v>
                </c:pt>
                <c:pt idx="14">
                  <c:v> 16-17 to 17-18 </c:v>
                </c:pt>
                <c:pt idx="15">
                  <c:v> 17-18 to 18-19 </c:v>
                </c:pt>
              </c:strCache>
            </c:strRef>
          </c:cat>
          <c:val>
            <c:numRef>
              <c:f>'Student Budget - Tuition Fees'!$X$317:$AQ$317</c:f>
              <c:numCache>
                <c:formatCode>0.0%</c:formatCode>
                <c:ptCount val="16"/>
                <c:pt idx="0">
                  <c:v>4.8095770400603088E-2</c:v>
                </c:pt>
                <c:pt idx="1">
                  <c:v>4.9263138896409098E-2</c:v>
                </c:pt>
                <c:pt idx="2">
                  <c:v>4.9587585317592664E-2</c:v>
                </c:pt>
                <c:pt idx="3">
                  <c:v>4.987405541561718E-2</c:v>
                </c:pt>
                <c:pt idx="4">
                  <c:v>5.3151791929103798E-2</c:v>
                </c:pt>
                <c:pt idx="5">
                  <c:v>4.9614389912529644E-2</c:v>
                </c:pt>
                <c:pt idx="6">
                  <c:v>3.500364621314711E-2</c:v>
                </c:pt>
                <c:pt idx="7">
                  <c:v>3.7831420656905479E-2</c:v>
                </c:pt>
                <c:pt idx="8">
                  <c:v>3.8986175115207411E-2</c:v>
                </c:pt>
                <c:pt idx="9">
                  <c:v>3.7037037037036979E-2</c:v>
                </c:pt>
                <c:pt idx="10">
                  <c:v>2.9875986471251448E-2</c:v>
                </c:pt>
                <c:pt idx="11">
                  <c:v>2.8740556118077798E-2</c:v>
                </c:pt>
                <c:pt idx="12">
                  <c:v>2.9657737510154714E-2</c:v>
                </c:pt>
                <c:pt idx="13">
                  <c:v>2.9805146310000641E-2</c:v>
                </c:pt>
                <c:pt idx="14">
                  <c:v>2.6852846401718589E-2</c:v>
                </c:pt>
                <c:pt idx="15">
                  <c:v>2.5174232172838429E-2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82-4D1E-B0C6-452E7989DA99}"/>
            </c:ext>
          </c:extLst>
        </c:ser>
        <c:ser>
          <c:idx val="3"/>
          <c:order val="2"/>
          <c:tx>
            <c:strRef>
              <c:f>'Student Budget - Tuition Fees'!$G$318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3975901667575425E-3"/>
                  <c:y val="-2.221299993162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82-4D1E-B0C6-452E7989DA99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82-4D1E-B0C6-452E7989D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Fees'!$X$313:$AQ$313</c:f>
              <c:strCache>
                <c:ptCount val="16"/>
                <c:pt idx="0">
                  <c:v> 02-03 to 03-04 </c:v>
                </c:pt>
                <c:pt idx="1">
                  <c:v> 03-04 to 04-05 </c:v>
                </c:pt>
                <c:pt idx="2">
                  <c:v> 04-05 to 05-06 </c:v>
                </c:pt>
                <c:pt idx="3">
                  <c:v> 05-06 to 06-07 </c:v>
                </c:pt>
                <c:pt idx="4">
                  <c:v> 06-07 to 07-08 </c:v>
                </c:pt>
                <c:pt idx="5">
                  <c:v> 07-08 to 08-09 </c:v>
                </c:pt>
                <c:pt idx="6">
                  <c:v> 08-09 to 09-10 </c:v>
                </c:pt>
                <c:pt idx="7">
                  <c:v> 09-10 to 10-11 </c:v>
                </c:pt>
                <c:pt idx="8">
                  <c:v> 10-11 to 11-12 </c:v>
                </c:pt>
                <c:pt idx="9">
                  <c:v> 11-12 to 12-13 </c:v>
                </c:pt>
                <c:pt idx="10">
                  <c:v> 12-13 to 13-14 </c:v>
                </c:pt>
                <c:pt idx="11">
                  <c:v> 13-14 to 14-15 </c:v>
                </c:pt>
                <c:pt idx="12">
                  <c:v> 14-15 to 15-16 </c:v>
                </c:pt>
                <c:pt idx="13">
                  <c:v> 15-16 to 16-17 </c:v>
                </c:pt>
                <c:pt idx="14">
                  <c:v> 16-17 to 17-18 </c:v>
                </c:pt>
                <c:pt idx="15">
                  <c:v> 17-18 to 18-19 </c:v>
                </c:pt>
              </c:strCache>
            </c:strRef>
          </c:cat>
          <c:val>
            <c:numRef>
              <c:f>'Student Budget - Tuition Fees'!$X$318:$AQ$318</c:f>
              <c:numCache>
                <c:formatCode>0.0%</c:formatCode>
                <c:ptCount val="16"/>
                <c:pt idx="0">
                  <c:v>5.972256853413882E-2</c:v>
                </c:pt>
                <c:pt idx="1">
                  <c:v>5.8999067454149845E-2</c:v>
                </c:pt>
                <c:pt idx="2">
                  <c:v>5.8823529411764719E-2</c:v>
                </c:pt>
                <c:pt idx="3">
                  <c:v>6.4864864864864868E-2</c:v>
                </c:pt>
                <c:pt idx="4">
                  <c:v>6.6135946111451238E-2</c:v>
                </c:pt>
                <c:pt idx="5">
                  <c:v>5.9833845966968724E-2</c:v>
                </c:pt>
                <c:pt idx="6">
                  <c:v>4.5662100456621113E-2</c:v>
                </c:pt>
                <c:pt idx="7">
                  <c:v>4.7139830508474478E-2</c:v>
                </c:pt>
                <c:pt idx="8">
                  <c:v>4.831751509922344E-2</c:v>
                </c:pt>
                <c:pt idx="9">
                  <c:v>4.3795620437956151E-2</c:v>
                </c:pt>
                <c:pt idx="10">
                  <c:v>3.9317507418397568E-2</c:v>
                </c:pt>
                <c:pt idx="11">
                  <c:v>3.564711150918054E-2</c:v>
                </c:pt>
                <c:pt idx="12">
                  <c:v>3.8493289869184211E-2</c:v>
                </c:pt>
                <c:pt idx="13">
                  <c:v>3.7234042553191404E-2</c:v>
                </c:pt>
                <c:pt idx="14">
                  <c:v>3.3386327503974522E-2</c:v>
                </c:pt>
                <c:pt idx="15">
                  <c:v>3.4074552800371527E-2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C82-4D1E-B0C6-452E7989DA99}"/>
            </c:ext>
          </c:extLst>
        </c:ser>
        <c:ser>
          <c:idx val="0"/>
          <c:order val="3"/>
          <c:tx>
            <c:strRef>
              <c:f>'Student Budget - Tuition Fees'!$G$319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4658633889191809E-3"/>
                  <c:y val="-2.0193636301479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82-4D1E-B0C6-452E7989DA99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82-4D1E-B0C6-452E7989D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Budget - Tuition Fees'!$X$313:$AQ$313</c:f>
              <c:strCache>
                <c:ptCount val="16"/>
                <c:pt idx="0">
                  <c:v> 02-03 to 03-04 </c:v>
                </c:pt>
                <c:pt idx="1">
                  <c:v> 03-04 to 04-05 </c:v>
                </c:pt>
                <c:pt idx="2">
                  <c:v> 04-05 to 05-06 </c:v>
                </c:pt>
                <c:pt idx="3">
                  <c:v> 05-06 to 06-07 </c:v>
                </c:pt>
                <c:pt idx="4">
                  <c:v> 06-07 to 07-08 </c:v>
                </c:pt>
                <c:pt idx="5">
                  <c:v> 07-08 to 08-09 </c:v>
                </c:pt>
                <c:pt idx="6">
                  <c:v> 08-09 to 09-10 </c:v>
                </c:pt>
                <c:pt idx="7">
                  <c:v> 09-10 to 10-11 </c:v>
                </c:pt>
                <c:pt idx="8">
                  <c:v> 10-11 to 11-12 </c:v>
                </c:pt>
                <c:pt idx="9">
                  <c:v> 11-12 to 12-13 </c:v>
                </c:pt>
                <c:pt idx="10">
                  <c:v> 12-13 to 13-14 </c:v>
                </c:pt>
                <c:pt idx="11">
                  <c:v> 13-14 to 14-15 </c:v>
                </c:pt>
                <c:pt idx="12">
                  <c:v> 14-15 to 15-16 </c:v>
                </c:pt>
                <c:pt idx="13">
                  <c:v> 15-16 to 16-17 </c:v>
                </c:pt>
                <c:pt idx="14">
                  <c:v> 16-17 to 17-18 </c:v>
                </c:pt>
                <c:pt idx="15">
                  <c:v> 17-18 to 18-19 </c:v>
                </c:pt>
              </c:strCache>
            </c:strRef>
          </c:cat>
          <c:val>
            <c:numRef>
              <c:f>'Student Budget - Tuition Fees'!$X$319:$AQ$319</c:f>
              <c:numCache>
                <c:formatCode>0.0%</c:formatCode>
                <c:ptCount val="16"/>
                <c:pt idx="0">
                  <c:v>7.2541054172518216E-2</c:v>
                </c:pt>
                <c:pt idx="1">
                  <c:v>7.2397333991053525E-2</c:v>
                </c:pt>
                <c:pt idx="2">
                  <c:v>7.0073988313826163E-2</c:v>
                </c:pt>
                <c:pt idx="3">
                  <c:v>8.3206199171796835E-2</c:v>
                </c:pt>
                <c:pt idx="4">
                  <c:v>8.5745911200829306E-2</c:v>
                </c:pt>
                <c:pt idx="5">
                  <c:v>6.8565711261460827E-2</c:v>
                </c:pt>
                <c:pt idx="6">
                  <c:v>5.8558558558558627E-2</c:v>
                </c:pt>
                <c:pt idx="7">
                  <c:v>5.9657869853004364E-2</c:v>
                </c:pt>
                <c:pt idx="8">
                  <c:v>5.9446733372572114E-2</c:v>
                </c:pt>
                <c:pt idx="9">
                  <c:v>5.0458715596330306E-2</c:v>
                </c:pt>
                <c:pt idx="10">
                  <c:v>4.9233627496516386E-2</c:v>
                </c:pt>
                <c:pt idx="11">
                  <c:v>4.3860452339529399E-2</c:v>
                </c:pt>
                <c:pt idx="12">
                  <c:v>4.8954678362573167E-2</c:v>
                </c:pt>
                <c:pt idx="13">
                  <c:v>4.9095976559708321E-2</c:v>
                </c:pt>
                <c:pt idx="14">
                  <c:v>4.1879944160074345E-2</c:v>
                </c:pt>
                <c:pt idx="15">
                  <c:v>4.4515145843916304E-2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C82-4D1E-B0C6-452E7989D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75264"/>
        <c:axId val="153676800"/>
      </c:lineChart>
      <c:catAx>
        <c:axId val="15367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1200000" vert="horz" anchor="ctr" anchorCtr="1"/>
          <a:lstStyle/>
          <a:p>
            <a:pPr>
              <a:defRPr sz="900"/>
            </a:pPr>
            <a:endParaRPr lang="en-US"/>
          </a:p>
        </c:txPr>
        <c:crossAx val="153676800"/>
        <c:crosses val="autoZero"/>
        <c:auto val="1"/>
        <c:lblAlgn val="ctr"/>
        <c:lblOffset val="100"/>
        <c:tickMarkSkip val="1"/>
        <c:noMultiLvlLbl val="0"/>
      </c:catAx>
      <c:valAx>
        <c:axId val="153676800"/>
        <c:scaling>
          <c:orientation val="minMax"/>
          <c:min val="2.0000000000000011E-2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3675264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Average Institutional Gift Aid </a:t>
            </a:r>
          </a:p>
          <a:p>
            <a:pPr>
              <a:defRPr/>
            </a:pPr>
            <a:r>
              <a:rPr lang="en-US" dirty="0"/>
              <a:t>(per enrolled student) in Traditional Undergraduate Programs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'Student Fin Aid - Inst Gift'!$E$305</c:f>
              <c:strCache>
                <c:ptCount val="1"/>
                <c:pt idx="0">
                  <c:v> Minimum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8958109415909563E-2"/>
                  <c:y val="8.26684805434268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73-4E7A-853F-7495804BADB3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73-4E7A-853F-7495804BADB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Inst Gift'!$F$304:$Y$304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'Student Fin Aid - Inst Gift'!$F$305:$Y$305</c:f>
              <c:numCache>
                <c:formatCode>_("$"* #,##0_);_("$"* \(#,##0\);_("$"* "-"??_);_(@_)</c:formatCode>
                <c:ptCount val="10"/>
                <c:pt idx="0">
                  <c:v>1935.6353251318103</c:v>
                </c:pt>
                <c:pt idx="1">
                  <c:v>2219.7835420393558</c:v>
                </c:pt>
                <c:pt idx="2">
                  <c:v>372.11368511368511</c:v>
                </c:pt>
                <c:pt idx="3">
                  <c:v>2249.0579470198677</c:v>
                </c:pt>
                <c:pt idx="4">
                  <c:v>2532.3457688808007</c:v>
                </c:pt>
                <c:pt idx="5">
                  <c:v>3163.8571428571427</c:v>
                </c:pt>
                <c:pt idx="6">
                  <c:v>3584.9994782154972</c:v>
                </c:pt>
                <c:pt idx="7">
                  <c:v>3373.0928961748632</c:v>
                </c:pt>
                <c:pt idx="8">
                  <c:v>2663.9744136460554</c:v>
                </c:pt>
                <c:pt idx="9">
                  <c:v>3073.0573065902577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73-4E7A-853F-7495804BADB3}"/>
            </c:ext>
          </c:extLst>
        </c:ser>
        <c:ser>
          <c:idx val="3"/>
          <c:order val="1"/>
          <c:tx>
            <c:strRef>
              <c:f>'Student Fin Aid - Inst Gift'!$E$308</c:f>
              <c:strCache>
                <c:ptCount val="1"/>
                <c:pt idx="0">
                  <c:v> First Quartile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Inst Gift'!$F$304:$Y$304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'Student Fin Aid - Inst Gift'!$F$308:$Y$308</c:f>
              <c:numCache>
                <c:formatCode>_("$"* #,##0_);_("$"* \(#,##0\);_("$"* "-"??_);_(@_)</c:formatCode>
                <c:ptCount val="10"/>
                <c:pt idx="0">
                  <c:v>5408.7646474711382</c:v>
                </c:pt>
                <c:pt idx="1">
                  <c:v>6033.554618473896</c:v>
                </c:pt>
                <c:pt idx="2">
                  <c:v>6306.0402358142965</c:v>
                </c:pt>
                <c:pt idx="3">
                  <c:v>6565.9319714727999</c:v>
                </c:pt>
                <c:pt idx="4">
                  <c:v>7298.1821366024515</c:v>
                </c:pt>
                <c:pt idx="5">
                  <c:v>7758.7094334825433</c:v>
                </c:pt>
                <c:pt idx="6">
                  <c:v>8269.5653572383162</c:v>
                </c:pt>
                <c:pt idx="7">
                  <c:v>7519.2876934008</c:v>
                </c:pt>
                <c:pt idx="8">
                  <c:v>10111.962294026205</c:v>
                </c:pt>
                <c:pt idx="9">
                  <c:v>11404.986059638428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73-4E7A-853F-7495804BADB3}"/>
            </c:ext>
          </c:extLst>
        </c:ser>
        <c:ser>
          <c:idx val="4"/>
          <c:order val="2"/>
          <c:tx>
            <c:strRef>
              <c:f>'Student Fin Aid - Inst Gift'!$E$309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-3.8211754654128099E-2"/>
                  <c:y val="-1.79290103344327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73-4E7A-853F-7495804BADB3}"/>
                </c:ext>
              </c:extLst>
            </c:dLbl>
            <c:dLbl>
              <c:idx val="9"/>
              <c:layout>
                <c:manualLayout>
                  <c:x val="-3.1254076359152574E-2"/>
                  <c:y val="-1.5913944304526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73-4E7A-853F-7495804BADB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Inst Gift'!$F$304:$Y$304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'Student Fin Aid - Inst Gift'!$F$309:$Y$309</c:f>
              <c:numCache>
                <c:formatCode>_("$"* #,##0_);_("$"* \(#,##0\);_("$"* "-"??_);_(@_)</c:formatCode>
                <c:ptCount val="10"/>
                <c:pt idx="0">
                  <c:v>6824.5154343096647</c:v>
                </c:pt>
                <c:pt idx="1">
                  <c:v>7690.3943881527666</c:v>
                </c:pt>
                <c:pt idx="2">
                  <c:v>7842.3971796726055</c:v>
                </c:pt>
                <c:pt idx="3">
                  <c:v>8477.3615558077436</c:v>
                </c:pt>
                <c:pt idx="4">
                  <c:v>9244.1860465116279</c:v>
                </c:pt>
                <c:pt idx="5">
                  <c:v>9713.1148513515946</c:v>
                </c:pt>
                <c:pt idx="6">
                  <c:v>10326.513909964593</c:v>
                </c:pt>
                <c:pt idx="7">
                  <c:v>10361.333870967743</c:v>
                </c:pt>
                <c:pt idx="8">
                  <c:v>11515.323912124062</c:v>
                </c:pt>
                <c:pt idx="9">
                  <c:v>12223.787302871007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173-4E7A-853F-7495804BADB3}"/>
            </c:ext>
          </c:extLst>
        </c:ser>
        <c:ser>
          <c:idx val="5"/>
          <c:order val="3"/>
          <c:tx>
            <c:strRef>
              <c:f>'Student Fin Aid - Inst Gift'!$E$310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Inst Gift'!$F$304:$Y$304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'Student Fin Aid - Inst Gift'!$F$310:$Y$310</c:f>
              <c:numCache>
                <c:formatCode>_("$"* #,##0_);_("$"* \(#,##0\);_("$"* "-"??_);_(@_)</c:formatCode>
                <c:ptCount val="10"/>
                <c:pt idx="0">
                  <c:v>7894.2972907817693</c:v>
                </c:pt>
                <c:pt idx="1">
                  <c:v>8805.3361381753766</c:v>
                </c:pt>
                <c:pt idx="2">
                  <c:v>9313.515000475225</c:v>
                </c:pt>
                <c:pt idx="3">
                  <c:v>9486.8766443038148</c:v>
                </c:pt>
                <c:pt idx="4">
                  <c:v>10749.705937794533</c:v>
                </c:pt>
                <c:pt idx="5">
                  <c:v>11621.128331999065</c:v>
                </c:pt>
                <c:pt idx="6">
                  <c:v>11858.577183472413</c:v>
                </c:pt>
                <c:pt idx="7">
                  <c:v>12301.851075069051</c:v>
                </c:pt>
                <c:pt idx="8">
                  <c:v>13901.259143485328</c:v>
                </c:pt>
                <c:pt idx="9">
                  <c:v>15316.59884077598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173-4E7A-853F-7495804BADB3}"/>
            </c:ext>
          </c:extLst>
        </c:ser>
        <c:ser>
          <c:idx val="1"/>
          <c:order val="4"/>
          <c:tx>
            <c:strRef>
              <c:f>'Student Fin Aid - Inst Gift'!$E$311</c:f>
              <c:strCache>
                <c:ptCount val="1"/>
                <c:pt idx="0">
                  <c:v> Fourth Quartile (maximum) 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3.0104372135633176E-2"/>
                  <c:y val="-3.2483047157812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73-4E7A-853F-7495804BADB3}"/>
                </c:ext>
              </c:extLst>
            </c:dLbl>
            <c:dLbl>
              <c:idx val="2"/>
              <c:layout>
                <c:manualLayout>
                  <c:x val="-4.6234996041866108E-2"/>
                  <c:y val="-3.6506746067222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73-4E7A-853F-7495804BADB3}"/>
                </c:ext>
              </c:extLst>
            </c:dLbl>
            <c:dLbl>
              <c:idx val="3"/>
              <c:layout>
                <c:manualLayout>
                  <c:x val="-3.8868768386668959E-2"/>
                  <c:y val="-4.0522383878407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73-4E7A-853F-7495804BADB3}"/>
                </c:ext>
              </c:extLst>
            </c:dLbl>
            <c:dLbl>
              <c:idx val="7"/>
              <c:layout>
                <c:manualLayout>
                  <c:x val="-4.1838992505217804E-2"/>
                  <c:y val="-2.8440079834588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73-4E7A-853F-7495804BADB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Inst Gift'!$F$304:$Y$304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'Student Fin Aid - Inst Gift'!$F$311:$Y$311</c:f>
              <c:numCache>
                <c:formatCode>_("$"* #,##0_);_("$"* \(#,##0\);_("$"* "-"??_);_(@_)</c:formatCode>
                <c:ptCount val="10"/>
                <c:pt idx="0">
                  <c:v>10937.819599109131</c:v>
                </c:pt>
                <c:pt idx="1">
                  <c:v>12406.771581359817</c:v>
                </c:pt>
                <c:pt idx="2">
                  <c:v>14062.808404558404</c:v>
                </c:pt>
                <c:pt idx="3">
                  <c:v>14618.007278020379</c:v>
                </c:pt>
                <c:pt idx="4">
                  <c:v>14877.019244476123</c:v>
                </c:pt>
                <c:pt idx="5">
                  <c:v>16396.891364902505</c:v>
                </c:pt>
                <c:pt idx="6">
                  <c:v>16575.082851637766</c:v>
                </c:pt>
                <c:pt idx="7">
                  <c:v>18225.317635270541</c:v>
                </c:pt>
                <c:pt idx="8">
                  <c:v>18251.324583866837</c:v>
                </c:pt>
                <c:pt idx="9">
                  <c:v>20530.543173431735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173-4E7A-853F-7495804BAD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0855936"/>
        <c:axId val="180857472"/>
      </c:lineChart>
      <c:catAx>
        <c:axId val="18085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0857472"/>
        <c:crosses val="autoZero"/>
        <c:auto val="1"/>
        <c:lblAlgn val="ctr"/>
        <c:lblOffset val="100"/>
        <c:noMultiLvlLbl val="0"/>
      </c:catAx>
      <c:valAx>
        <c:axId val="180857472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80855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Average Federal Gift Aid </a:t>
            </a:r>
          </a:p>
          <a:p>
            <a:pPr>
              <a:defRPr/>
            </a:pPr>
            <a:r>
              <a:rPr lang="en-US" dirty="0"/>
              <a:t>(per enrolled student) in</a:t>
            </a:r>
            <a:r>
              <a:rPr lang="en-US" baseline="0" dirty="0"/>
              <a:t> </a:t>
            </a:r>
            <a:r>
              <a:rPr lang="en-US" dirty="0"/>
              <a:t>Traditional Undergraduate Programs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'Student Fin Aid - Fed Gift'!$E$305</c:f>
              <c:strCache>
                <c:ptCount val="1"/>
                <c:pt idx="0">
                  <c:v> Minimum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F9-445A-835D-9BF167F8B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Fed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Fed Gift'!$F$305:$Y$305</c:f>
              <c:numCache>
                <c:formatCode>_("$"* #,##0_);_("$"* \(#,##0\);_("$"* "-"??_);_(@_)</c:formatCode>
                <c:ptCount val="18"/>
                <c:pt idx="0">
                  <c:v>272.92688524590164</c:v>
                </c:pt>
                <c:pt idx="1">
                  <c:v>320.18654147104849</c:v>
                </c:pt>
                <c:pt idx="2">
                  <c:v>363.98992760465848</c:v>
                </c:pt>
                <c:pt idx="3">
                  <c:v>430.23727244677571</c:v>
                </c:pt>
                <c:pt idx="4">
                  <c:v>326.47668997668995</c:v>
                </c:pt>
                <c:pt idx="5">
                  <c:v>459.08541793776692</c:v>
                </c:pt>
                <c:pt idx="6">
                  <c:v>504.6726226529376</c:v>
                </c:pt>
                <c:pt idx="7">
                  <c:v>425.52106741573033</c:v>
                </c:pt>
                <c:pt idx="8">
                  <c:v>551.58057475445617</c:v>
                </c:pt>
                <c:pt idx="9">
                  <c:v>0</c:v>
                </c:pt>
                <c:pt idx="10">
                  <c:v>990.13031358885019</c:v>
                </c:pt>
                <c:pt idx="11">
                  <c:v>814.39367565999419</c:v>
                </c:pt>
                <c:pt idx="12">
                  <c:v>799.95348837209303</c:v>
                </c:pt>
                <c:pt idx="13">
                  <c:v>803.36549539170505</c:v>
                </c:pt>
                <c:pt idx="14">
                  <c:v>803.25316455696202</c:v>
                </c:pt>
                <c:pt idx="15">
                  <c:v>876.53134110787175</c:v>
                </c:pt>
                <c:pt idx="16">
                  <c:v>727.12496626180837</c:v>
                </c:pt>
                <c:pt idx="17">
                  <c:v>920.771897810219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F9-445A-835D-9BF167F8B31A}"/>
            </c:ext>
          </c:extLst>
        </c:ser>
        <c:ser>
          <c:idx val="2"/>
          <c:order val="1"/>
          <c:tx>
            <c:strRef>
              <c:f>'Student Fin Aid - Fed Gift'!$E$307</c:f>
              <c:strCache>
                <c:ptCount val="1"/>
                <c:pt idx="0">
                  <c:v> Mode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Fed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Fed Gift'!$F$307:$N$307</c:f>
            </c:numRef>
          </c:val>
          <c:smooth val="0"/>
          <c:extLst>
            <c:ext xmlns:c16="http://schemas.microsoft.com/office/drawing/2014/chart" uri="{C3380CC4-5D6E-409C-BE32-E72D297353CC}">
              <c16:uniqueId val="{00000002-7CF9-445A-835D-9BF167F8B31A}"/>
            </c:ext>
          </c:extLst>
        </c:ser>
        <c:ser>
          <c:idx val="3"/>
          <c:order val="2"/>
          <c:tx>
            <c:strRef>
              <c:f>'Student Fin Aid - Fed Gift'!$E$308</c:f>
              <c:strCache>
                <c:ptCount val="1"/>
                <c:pt idx="0">
                  <c:v> First Quartile </c:v>
                </c:pt>
              </c:strCache>
            </c:strRef>
          </c:tx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F9-445A-835D-9BF167F8B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Fed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Fed Gift'!$F$308:$Y$308</c:f>
              <c:numCache>
                <c:formatCode>_("$"* #,##0_);_("$"* \(#,##0\);_("$"* "-"??_);_(@_)</c:formatCode>
                <c:ptCount val="18"/>
                <c:pt idx="0">
                  <c:v>522.67157160194176</c:v>
                </c:pt>
                <c:pt idx="1">
                  <c:v>634.17848781214809</c:v>
                </c:pt>
                <c:pt idx="2">
                  <c:v>735.59305901316884</c:v>
                </c:pt>
                <c:pt idx="3">
                  <c:v>733.28036605657235</c:v>
                </c:pt>
                <c:pt idx="4">
                  <c:v>729.91635383722405</c:v>
                </c:pt>
                <c:pt idx="5">
                  <c:v>653.14555555555557</c:v>
                </c:pt>
                <c:pt idx="6">
                  <c:v>764.0303030036614</c:v>
                </c:pt>
                <c:pt idx="7">
                  <c:v>833.72661637744943</c:v>
                </c:pt>
                <c:pt idx="8">
                  <c:v>975.34037486176044</c:v>
                </c:pt>
                <c:pt idx="9">
                  <c:v>1254.1850311850312</c:v>
                </c:pt>
                <c:pt idx="10">
                  <c:v>1502.1908048557457</c:v>
                </c:pt>
                <c:pt idx="11">
                  <c:v>1335.8394396584645</c:v>
                </c:pt>
                <c:pt idx="12">
                  <c:v>1336.0071684587813</c:v>
                </c:pt>
                <c:pt idx="13">
                  <c:v>1345.9358787145393</c:v>
                </c:pt>
                <c:pt idx="14">
                  <c:v>1344.7833838625279</c:v>
                </c:pt>
                <c:pt idx="15">
                  <c:v>1254.0413770137909</c:v>
                </c:pt>
                <c:pt idx="16">
                  <c:v>1263.3681685411166</c:v>
                </c:pt>
                <c:pt idx="17">
                  <c:v>1328.0479323308271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F9-445A-835D-9BF167F8B31A}"/>
            </c:ext>
          </c:extLst>
        </c:ser>
        <c:ser>
          <c:idx val="4"/>
          <c:order val="3"/>
          <c:tx>
            <c:strRef>
              <c:f>'Student Fin Aid - Fed Gift'!$E$309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7644874423171611E-2"/>
                  <c:y val="-4.0357600114653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F9-445A-835D-9BF167F8B31A}"/>
                </c:ext>
              </c:extLst>
            </c:dLbl>
            <c:dLbl>
              <c:idx val="10"/>
              <c:layout>
                <c:manualLayout>
                  <c:x val="-3.5159943135021209E-2"/>
                  <c:y val="-1.6143040045861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F9-445A-835D-9BF167F8B31A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F9-445A-835D-9BF167F8B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Fed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Fed Gift'!$F$309:$Y$309</c:f>
              <c:numCache>
                <c:formatCode>_("$"* #,##0_);_("$"* \(#,##0\);_("$"* "-"??_);_(@_)</c:formatCode>
                <c:ptCount val="18"/>
                <c:pt idx="0">
                  <c:v>693.07582580910037</c:v>
                </c:pt>
                <c:pt idx="1">
                  <c:v>775.4631062468643</c:v>
                </c:pt>
                <c:pt idx="2">
                  <c:v>837.54991344489326</c:v>
                </c:pt>
                <c:pt idx="3">
                  <c:v>930.42096505823622</c:v>
                </c:pt>
                <c:pt idx="4">
                  <c:v>911.50072421455866</c:v>
                </c:pt>
                <c:pt idx="5">
                  <c:v>860.33290488431874</c:v>
                </c:pt>
                <c:pt idx="6">
                  <c:v>904.34406548552954</c:v>
                </c:pt>
                <c:pt idx="7">
                  <c:v>1006.9251739769664</c:v>
                </c:pt>
                <c:pt idx="8">
                  <c:v>1148.5594005556627</c:v>
                </c:pt>
                <c:pt idx="9">
                  <c:v>1585.4696629213483</c:v>
                </c:pt>
                <c:pt idx="10">
                  <c:v>1905.6240157480315</c:v>
                </c:pt>
                <c:pt idx="11">
                  <c:v>1617.1064999467876</c:v>
                </c:pt>
                <c:pt idx="12">
                  <c:v>1569.5524331734064</c:v>
                </c:pt>
                <c:pt idx="13">
                  <c:v>1670.886143413675</c:v>
                </c:pt>
                <c:pt idx="14">
                  <c:v>1713.7699461576115</c:v>
                </c:pt>
                <c:pt idx="15">
                  <c:v>1587.3189700353894</c:v>
                </c:pt>
                <c:pt idx="16">
                  <c:v>1522.1091169773131</c:v>
                </c:pt>
                <c:pt idx="17">
                  <c:v>1599.0595432300163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CF9-445A-835D-9BF167F8B31A}"/>
            </c:ext>
          </c:extLst>
        </c:ser>
        <c:ser>
          <c:idx val="5"/>
          <c:order val="4"/>
          <c:tx>
            <c:strRef>
              <c:f>'Student Fin Aid - Fed Gift'!$E$310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F9-445A-835D-9BF167F8B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C99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Fed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Fed Gift'!$F$310:$Y$310</c:f>
              <c:numCache>
                <c:formatCode>_("$"* #,##0_);_("$"* \(#,##0\);_("$"* "-"??_);_(@_)</c:formatCode>
                <c:ptCount val="18"/>
                <c:pt idx="0">
                  <c:v>853.91497490703512</c:v>
                </c:pt>
                <c:pt idx="1">
                  <c:v>932.95973093885164</c:v>
                </c:pt>
                <c:pt idx="2">
                  <c:v>1011.0182543253302</c:v>
                </c:pt>
                <c:pt idx="3">
                  <c:v>1076.2966507177034</c:v>
                </c:pt>
                <c:pt idx="4">
                  <c:v>1103.2152407027152</c:v>
                </c:pt>
                <c:pt idx="5">
                  <c:v>1018.349376731302</c:v>
                </c:pt>
                <c:pt idx="6">
                  <c:v>1069.3105646654426</c:v>
                </c:pt>
                <c:pt idx="7">
                  <c:v>1232.8607633076665</c:v>
                </c:pt>
                <c:pt idx="8">
                  <c:v>1488.0065204792429</c:v>
                </c:pt>
                <c:pt idx="9">
                  <c:v>1871.5313432835821</c:v>
                </c:pt>
                <c:pt idx="10">
                  <c:v>2185.8465353768224</c:v>
                </c:pt>
                <c:pt idx="11">
                  <c:v>2021.3718653250776</c:v>
                </c:pt>
                <c:pt idx="12">
                  <c:v>1922.1436077057792</c:v>
                </c:pt>
                <c:pt idx="13">
                  <c:v>1931.9474077268328</c:v>
                </c:pt>
                <c:pt idx="14">
                  <c:v>2015.2160589970501</c:v>
                </c:pt>
                <c:pt idx="15">
                  <c:v>1920.0148107087653</c:v>
                </c:pt>
                <c:pt idx="16">
                  <c:v>1848.3544912294055</c:v>
                </c:pt>
                <c:pt idx="17">
                  <c:v>1993.4297658862877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CF9-445A-835D-9BF167F8B31A}"/>
            </c:ext>
          </c:extLst>
        </c:ser>
        <c:ser>
          <c:idx val="6"/>
          <c:order val="5"/>
          <c:tx>
            <c:strRef>
              <c:f>'Student Fin Aid - Fed Gift'!$E$311</c:f>
              <c:strCache>
                <c:ptCount val="1"/>
                <c:pt idx="0">
                  <c:v> Fourth Quartile (maximum) 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F9-445A-835D-9BF167F8B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Fed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Fed Gift'!$F$311:$Y$311</c:f>
              <c:numCache>
                <c:formatCode>_("$"* #,##0_);_("$"* \(#,##0\);_("$"* "-"??_);_(@_)</c:formatCode>
                <c:ptCount val="18"/>
                <c:pt idx="0">
                  <c:v>1229.9063426200355</c:v>
                </c:pt>
                <c:pt idx="1">
                  <c:v>1620.6235294117646</c:v>
                </c:pt>
                <c:pt idx="2">
                  <c:v>1884.1333333333334</c:v>
                </c:pt>
                <c:pt idx="3">
                  <c:v>2134.8463611859838</c:v>
                </c:pt>
                <c:pt idx="4">
                  <c:v>1643.2422018348625</c:v>
                </c:pt>
                <c:pt idx="5">
                  <c:v>1684.488340192044</c:v>
                </c:pt>
                <c:pt idx="6">
                  <c:v>2538.1145194274027</c:v>
                </c:pt>
                <c:pt idx="7">
                  <c:v>1765.9208333333333</c:v>
                </c:pt>
                <c:pt idx="8">
                  <c:v>2170.6152581387701</c:v>
                </c:pt>
                <c:pt idx="9">
                  <c:v>2501.2486111111111</c:v>
                </c:pt>
                <c:pt idx="10">
                  <c:v>3158.3438914027151</c:v>
                </c:pt>
                <c:pt idx="11">
                  <c:v>3680.1418918918921</c:v>
                </c:pt>
                <c:pt idx="12">
                  <c:v>3393.3225352112677</c:v>
                </c:pt>
                <c:pt idx="13">
                  <c:v>3603.1356852103122</c:v>
                </c:pt>
                <c:pt idx="14">
                  <c:v>3687.2857142857142</c:v>
                </c:pt>
                <c:pt idx="15">
                  <c:v>3125.9890109890111</c:v>
                </c:pt>
                <c:pt idx="16">
                  <c:v>2529.5277777777778</c:v>
                </c:pt>
                <c:pt idx="17">
                  <c:v>3054.06103286385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CF9-445A-835D-9BF167F8B3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7964160"/>
        <c:axId val="177965696"/>
      </c:lineChart>
      <c:catAx>
        <c:axId val="17796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7965696"/>
        <c:crosses val="autoZero"/>
        <c:auto val="1"/>
        <c:lblAlgn val="ctr"/>
        <c:lblOffset val="100"/>
        <c:noMultiLvlLbl val="0"/>
      </c:catAx>
      <c:valAx>
        <c:axId val="177965696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779641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Average State Gift </a:t>
            </a:r>
          </a:p>
          <a:p>
            <a:pPr>
              <a:defRPr/>
            </a:pPr>
            <a:r>
              <a:rPr lang="en-US" dirty="0"/>
              <a:t>(per enrolled student) in </a:t>
            </a:r>
            <a:r>
              <a:rPr lang="en-US" baseline="0" dirty="0"/>
              <a:t> </a:t>
            </a:r>
            <a:r>
              <a:rPr lang="en-US" dirty="0"/>
              <a:t>Traditional Undergraduate Programs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7231951624239473E-2"/>
          <c:y val="0.16194621006389914"/>
          <c:w val="0.90662939411541166"/>
          <c:h val="0.72771375414213579"/>
        </c:manualLayout>
      </c:layout>
      <c:lineChart>
        <c:grouping val="standard"/>
        <c:varyColors val="0"/>
        <c:ser>
          <c:idx val="0"/>
          <c:order val="0"/>
          <c:tx>
            <c:strRef>
              <c:f>'Student Fin Aid - St Gift'!$E$305</c:f>
              <c:strCache>
                <c:ptCount val="1"/>
                <c:pt idx="0">
                  <c:v> Minimum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6886446886446886E-2"/>
                  <c:y val="-2.0176543163980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86-4F49-AA80-29A9F741EB31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86-4F49-AA80-29A9F741EB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St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St Gift'!$F$305:$Y$305</c:f>
              <c:numCache>
                <c:formatCode>_("$"* #,##0_);_("$"* \(#,##0\);_("$"* "-"??_);_(@_)</c:formatCode>
                <c:ptCount val="18"/>
                <c:pt idx="0">
                  <c:v>31.61021505376344</c:v>
                </c:pt>
                <c:pt idx="1">
                  <c:v>39.946782178217823</c:v>
                </c:pt>
                <c:pt idx="2">
                  <c:v>79.285275216540938</c:v>
                </c:pt>
                <c:pt idx="3">
                  <c:v>42</c:v>
                </c:pt>
                <c:pt idx="4">
                  <c:v>42</c:v>
                </c:pt>
                <c:pt idx="5">
                  <c:v>22.131988472622478</c:v>
                </c:pt>
                <c:pt idx="6">
                  <c:v>32</c:v>
                </c:pt>
                <c:pt idx="7">
                  <c:v>43</c:v>
                </c:pt>
                <c:pt idx="8">
                  <c:v>66</c:v>
                </c:pt>
                <c:pt idx="9">
                  <c:v>0</c:v>
                </c:pt>
                <c:pt idx="10">
                  <c:v>0</c:v>
                </c:pt>
                <c:pt idx="11">
                  <c:v>30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6.0467741935483872</c:v>
                </c:pt>
                <c:pt idx="16">
                  <c:v>0</c:v>
                </c:pt>
                <c:pt idx="17">
                  <c:v>49.062041360907273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86-4F49-AA80-29A9F741EB31}"/>
            </c:ext>
          </c:extLst>
        </c:ser>
        <c:ser>
          <c:idx val="2"/>
          <c:order val="1"/>
          <c:tx>
            <c:strRef>
              <c:f>'Student Fin Aid - St Gift'!$E$307</c:f>
              <c:strCache>
                <c:ptCount val="1"/>
                <c:pt idx="0">
                  <c:v> Mode </c:v>
                </c:pt>
              </c:strCache>
            </c:strRef>
          </c:tx>
          <c:cat>
            <c:strRef>
              <c:f>'Student Fin Aid - St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St Gift'!$F$307:$N$307</c:f>
            </c:numRef>
          </c:val>
          <c:smooth val="0"/>
          <c:extLst>
            <c:ext xmlns:c16="http://schemas.microsoft.com/office/drawing/2014/chart" uri="{C3380CC4-5D6E-409C-BE32-E72D297353CC}">
              <c16:uniqueId val="{00000003-7186-4F49-AA80-29A9F741EB31}"/>
            </c:ext>
          </c:extLst>
        </c:ser>
        <c:ser>
          <c:idx val="3"/>
          <c:order val="2"/>
          <c:tx>
            <c:strRef>
              <c:f>'Student Fin Aid - St Gift'!$E$308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282051282051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86-4F49-AA80-29A9F741EB31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86-4F49-AA80-29A9F741EB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St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St Gift'!$F$308:$Y$308</c:f>
              <c:numCache>
                <c:formatCode>_("$"* #,##0_);_("$"* \(#,##0\);_("$"* "-"??_);_(@_)</c:formatCode>
                <c:ptCount val="18"/>
                <c:pt idx="0">
                  <c:v>353.13671079551716</c:v>
                </c:pt>
                <c:pt idx="1">
                  <c:v>444.53571553342942</c:v>
                </c:pt>
                <c:pt idx="2">
                  <c:v>514.89047481093507</c:v>
                </c:pt>
                <c:pt idx="3">
                  <c:v>371.25855380466783</c:v>
                </c:pt>
                <c:pt idx="4">
                  <c:v>471.85572266869451</c:v>
                </c:pt>
                <c:pt idx="5">
                  <c:v>554.06506870263547</c:v>
                </c:pt>
                <c:pt idx="6">
                  <c:v>579.82076879954116</c:v>
                </c:pt>
                <c:pt idx="7">
                  <c:v>602.07773946360157</c:v>
                </c:pt>
                <c:pt idx="8">
                  <c:v>687.21090438708711</c:v>
                </c:pt>
                <c:pt idx="9">
                  <c:v>619.29795918367347</c:v>
                </c:pt>
                <c:pt idx="10">
                  <c:v>609.88261366348706</c:v>
                </c:pt>
                <c:pt idx="11">
                  <c:v>587.2595600929734</c:v>
                </c:pt>
                <c:pt idx="12">
                  <c:v>587.34576888080073</c:v>
                </c:pt>
                <c:pt idx="13">
                  <c:v>539.29407107527686</c:v>
                </c:pt>
                <c:pt idx="14">
                  <c:v>542.89570206786743</c:v>
                </c:pt>
                <c:pt idx="15">
                  <c:v>575.77117210520578</c:v>
                </c:pt>
                <c:pt idx="16">
                  <c:v>745.20450901947288</c:v>
                </c:pt>
                <c:pt idx="17">
                  <c:v>834.68181818181813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186-4F49-AA80-29A9F741EB31}"/>
            </c:ext>
          </c:extLst>
        </c:ser>
        <c:ser>
          <c:idx val="4"/>
          <c:order val="3"/>
          <c:tx>
            <c:strRef>
              <c:f>'Student Fin Aid - St Gift'!$E$309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1282051282051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86-4F49-AA80-29A9F741EB31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86-4F49-AA80-29A9F741EB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St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St Gift'!$F$309:$Y$309</c:f>
              <c:numCache>
                <c:formatCode>_("$"* #,##0_);_("$"* \(#,##0\);_("$"* "-"??_);_(@_)</c:formatCode>
                <c:ptCount val="18"/>
                <c:pt idx="0">
                  <c:v>566.41396103896102</c:v>
                </c:pt>
                <c:pt idx="1">
                  <c:v>931.89638386648119</c:v>
                </c:pt>
                <c:pt idx="2">
                  <c:v>980.12327432805546</c:v>
                </c:pt>
                <c:pt idx="3">
                  <c:v>850.27311721091257</c:v>
                </c:pt>
                <c:pt idx="4">
                  <c:v>757.90526315789475</c:v>
                </c:pt>
                <c:pt idx="5">
                  <c:v>1003.5503308880111</c:v>
                </c:pt>
                <c:pt idx="6">
                  <c:v>1011.7299614230604</c:v>
                </c:pt>
                <c:pt idx="7">
                  <c:v>892.747572815534</c:v>
                </c:pt>
                <c:pt idx="8">
                  <c:v>1024.4156544976345</c:v>
                </c:pt>
                <c:pt idx="9">
                  <c:v>967.47865168539329</c:v>
                </c:pt>
                <c:pt idx="10">
                  <c:v>982.34769687964342</c:v>
                </c:pt>
                <c:pt idx="11">
                  <c:v>1014.8847679565599</c:v>
                </c:pt>
                <c:pt idx="12">
                  <c:v>1046.3216031280547</c:v>
                </c:pt>
                <c:pt idx="13">
                  <c:v>1024.9724098304887</c:v>
                </c:pt>
                <c:pt idx="14">
                  <c:v>1031.1889168765742</c:v>
                </c:pt>
                <c:pt idx="15">
                  <c:v>949.75961538461536</c:v>
                </c:pt>
                <c:pt idx="16">
                  <c:v>1155.2092065251823</c:v>
                </c:pt>
                <c:pt idx="17">
                  <c:v>1321.4086460032627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186-4F49-AA80-29A9F741EB31}"/>
            </c:ext>
          </c:extLst>
        </c:ser>
        <c:ser>
          <c:idx val="5"/>
          <c:order val="4"/>
          <c:tx>
            <c:strRef>
              <c:f>'Student Fin Aid - St Gift'!$E$310</c:f>
              <c:strCache>
                <c:ptCount val="1"/>
                <c:pt idx="0">
                  <c:v> Third Quartile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0073260073260075E-2"/>
                  <c:y val="-1.588704186140208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86-4F49-AA80-29A9F741EB31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86-4F49-AA80-29A9F741EB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C99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St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St Gift'!$F$310:$Y$310</c:f>
              <c:numCache>
                <c:formatCode>_("$"* #,##0_);_("$"* \(#,##0\);_("$"* "-"??_);_(@_)</c:formatCode>
                <c:ptCount val="18"/>
                <c:pt idx="0">
                  <c:v>1121.6582384960197</c:v>
                </c:pt>
                <c:pt idx="1">
                  <c:v>1354.3003322765173</c:v>
                </c:pt>
                <c:pt idx="2">
                  <c:v>1364.0974314990856</c:v>
                </c:pt>
                <c:pt idx="3">
                  <c:v>1307.2883671151124</c:v>
                </c:pt>
                <c:pt idx="4">
                  <c:v>1180.9269065953094</c:v>
                </c:pt>
                <c:pt idx="5">
                  <c:v>1221.8293576712706</c:v>
                </c:pt>
                <c:pt idx="6">
                  <c:v>1389.6675258817863</c:v>
                </c:pt>
                <c:pt idx="7">
                  <c:v>1365.1976237720087</c:v>
                </c:pt>
                <c:pt idx="8">
                  <c:v>1536.7524497240199</c:v>
                </c:pt>
                <c:pt idx="9">
                  <c:v>1407.929203539823</c:v>
                </c:pt>
                <c:pt idx="10">
                  <c:v>1294.3288914488476</c:v>
                </c:pt>
                <c:pt idx="11">
                  <c:v>1466.9589162219791</c:v>
                </c:pt>
                <c:pt idx="12">
                  <c:v>1474.1592115238818</c:v>
                </c:pt>
                <c:pt idx="13">
                  <c:v>1399.3757695646425</c:v>
                </c:pt>
                <c:pt idx="14">
                  <c:v>1523.0043853225939</c:v>
                </c:pt>
                <c:pt idx="15">
                  <c:v>1389.9954915617172</c:v>
                </c:pt>
                <c:pt idx="16">
                  <c:v>1630.4152385279613</c:v>
                </c:pt>
                <c:pt idx="17">
                  <c:v>1797.3339787028074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186-4F49-AA80-29A9F741EB31}"/>
            </c:ext>
          </c:extLst>
        </c:ser>
        <c:ser>
          <c:idx val="6"/>
          <c:order val="5"/>
          <c:tx>
            <c:strRef>
              <c:f>'Student Fin Aid - St Gift'!$E$311</c:f>
              <c:strCache>
                <c:ptCount val="1"/>
                <c:pt idx="0">
                  <c:v> Fourth Quartile (maximum) 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073260073260075E-2"/>
                  <c:y val="2.0176543163980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86-4F49-AA80-29A9F741EB31}"/>
                </c:ext>
              </c:extLst>
            </c:dLbl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86-4F49-AA80-29A9F741EB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Fin Aid - St Gift'!$F$304:$Y$304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St Gift'!$F$311:$Y$311</c:f>
              <c:numCache>
                <c:formatCode>_("$"* #,##0_);_("$"* \(#,##0\);_("$"* "-"??_);_(@_)</c:formatCode>
                <c:ptCount val="18"/>
                <c:pt idx="0">
                  <c:v>2300.4466501240695</c:v>
                </c:pt>
                <c:pt idx="1">
                  <c:v>3913.6363636363635</c:v>
                </c:pt>
                <c:pt idx="2">
                  <c:v>3137.7985714285714</c:v>
                </c:pt>
                <c:pt idx="3">
                  <c:v>3940.6232394366198</c:v>
                </c:pt>
                <c:pt idx="4">
                  <c:v>3471.3883892068684</c:v>
                </c:pt>
                <c:pt idx="5">
                  <c:v>3814.1679035250463</c:v>
                </c:pt>
                <c:pt idx="6">
                  <c:v>2604.2686170212764</c:v>
                </c:pt>
                <c:pt idx="7">
                  <c:v>3294.9790209790208</c:v>
                </c:pt>
                <c:pt idx="8">
                  <c:v>3173.3275316455697</c:v>
                </c:pt>
                <c:pt idx="9">
                  <c:v>3425.9380281690142</c:v>
                </c:pt>
                <c:pt idx="10">
                  <c:v>4028.4548229548232</c:v>
                </c:pt>
                <c:pt idx="11">
                  <c:v>3868.5149732620321</c:v>
                </c:pt>
                <c:pt idx="12">
                  <c:v>4326.0929861849099</c:v>
                </c:pt>
                <c:pt idx="13">
                  <c:v>5122.0243346007601</c:v>
                </c:pt>
                <c:pt idx="14">
                  <c:v>4812.9264136328429</c:v>
                </c:pt>
                <c:pt idx="15">
                  <c:v>5229.78811369509</c:v>
                </c:pt>
                <c:pt idx="16">
                  <c:v>3807.351387054161</c:v>
                </c:pt>
                <c:pt idx="17">
                  <c:v>4869.2557950386336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186-4F49-AA80-29A9F741E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378880"/>
        <c:axId val="184380416"/>
      </c:lineChart>
      <c:catAx>
        <c:axId val="18437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4380416"/>
        <c:crosses val="autoZero"/>
        <c:auto val="1"/>
        <c:lblAlgn val="ctr"/>
        <c:lblOffset val="100"/>
        <c:noMultiLvlLbl val="0"/>
      </c:catAx>
      <c:valAx>
        <c:axId val="184380416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843788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2017-18 Borrowing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2%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5F-44CB-92F4-8A54FAEAD6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Perkins</c:v>
                </c:pt>
                <c:pt idx="1">
                  <c:v>Subsidized</c:v>
                </c:pt>
                <c:pt idx="2">
                  <c:v>Unsubsidized</c:v>
                </c:pt>
                <c:pt idx="3">
                  <c:v>Other</c:v>
                </c:pt>
                <c:pt idx="4">
                  <c:v>PLUS</c:v>
                </c:pt>
              </c:strCache>
            </c:strRef>
          </c:cat>
          <c:val>
            <c:numRef>
              <c:f>Sheet1!$B$2:$B$6</c:f>
              <c:numCache>
                <c:formatCode>"$"#,##0_);\("$"#,##0\)</c:formatCode>
                <c:ptCount val="5"/>
                <c:pt idx="0">
                  <c:v>17580246</c:v>
                </c:pt>
                <c:pt idx="1">
                  <c:v>211330950</c:v>
                </c:pt>
                <c:pt idx="2">
                  <c:v>196961121</c:v>
                </c:pt>
                <c:pt idx="3">
                  <c:v>136592873</c:v>
                </c:pt>
                <c:pt idx="4">
                  <c:v>197768852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F-44CB-92F4-8A54FAEAD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Average Loan </a:t>
            </a:r>
          </a:p>
          <a:p>
            <a:pPr>
              <a:defRPr/>
            </a:pPr>
            <a:r>
              <a:rPr lang="en-US" dirty="0"/>
              <a:t>(per enrolled student) Traditional Undergraduates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'Student Fin Aid - Loans'!$E$308</c:f>
              <c:strCache>
                <c:ptCount val="1"/>
                <c:pt idx="0">
                  <c:v> First Quartile 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Loans'!$F$304:$Y$304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Loans'!$F$308:$Y$308</c:f>
              <c:numCache>
                <c:formatCode>_("$"* #,##0_);_("$"* \(#,##0\);_("$"* "-"??_);_(@_)</c:formatCode>
                <c:ptCount val="18"/>
                <c:pt idx="0">
                  <c:v>2923.4090105052746</c:v>
                </c:pt>
                <c:pt idx="1">
                  <c:v>3099.5642501964112</c:v>
                </c:pt>
                <c:pt idx="2">
                  <c:v>3733.9961232496012</c:v>
                </c:pt>
                <c:pt idx="3">
                  <c:v>4098.1945996275608</c:v>
                </c:pt>
                <c:pt idx="4">
                  <c:v>4526.624590163934</c:v>
                </c:pt>
                <c:pt idx="5">
                  <c:v>5055.9017846153847</c:v>
                </c:pt>
                <c:pt idx="6">
                  <c:v>5578.6839016985668</c:v>
                </c:pt>
                <c:pt idx="7">
                  <c:v>5225.6748365287585</c:v>
                </c:pt>
                <c:pt idx="8">
                  <c:v>5825.4324411590878</c:v>
                </c:pt>
                <c:pt idx="9">
                  <c:v>5929.4811912225705</c:v>
                </c:pt>
                <c:pt idx="10">
                  <c:v>5940.3831499912694</c:v>
                </c:pt>
                <c:pt idx="11">
                  <c:v>6105.5451523919392</c:v>
                </c:pt>
                <c:pt idx="12">
                  <c:v>6263.0242608036388</c:v>
                </c:pt>
                <c:pt idx="13">
                  <c:v>5769.6173504862136</c:v>
                </c:pt>
                <c:pt idx="14">
                  <c:v>6158.3867604106563</c:v>
                </c:pt>
                <c:pt idx="15">
                  <c:v>5828.519103776408</c:v>
                </c:pt>
                <c:pt idx="16">
                  <c:v>5833.7413815115769</c:v>
                </c:pt>
                <c:pt idx="17">
                  <c:v>6374.7529154518952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19-4115-9BF4-EFD71013E262}"/>
            </c:ext>
          </c:extLst>
        </c:ser>
        <c:ser>
          <c:idx val="2"/>
          <c:order val="1"/>
          <c:tx>
            <c:strRef>
              <c:f>'Student Fin Aid - Loans'!$E$307</c:f>
              <c:strCache>
                <c:ptCount val="1"/>
                <c:pt idx="0">
                  <c:v> Mode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Loans'!$F$304:$Y$304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Loans'!$F$307:$Y$307</c:f>
            </c:numRef>
          </c:val>
          <c:smooth val="0"/>
          <c:extLst>
            <c:ext xmlns:c16="http://schemas.microsoft.com/office/drawing/2014/chart" uri="{C3380CC4-5D6E-409C-BE32-E72D297353CC}">
              <c16:uniqueId val="{00000001-D319-4115-9BF4-EFD71013E262}"/>
            </c:ext>
          </c:extLst>
        </c:ser>
        <c:ser>
          <c:idx val="4"/>
          <c:order val="2"/>
          <c:tx>
            <c:strRef>
              <c:f>'Student Fin Aid - Loans'!$E$309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Loans'!$F$304:$Y$304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Loans'!$F$309:$Y$309</c:f>
              <c:numCache>
                <c:formatCode>_("$"* #,##0_);_("$"* \(#,##0\);_("$"* "-"??_);_(@_)</c:formatCode>
                <c:ptCount val="18"/>
                <c:pt idx="0">
                  <c:v>3963.2676493277722</c:v>
                </c:pt>
                <c:pt idx="1">
                  <c:v>4256.8672584009273</c:v>
                </c:pt>
                <c:pt idx="2">
                  <c:v>4558.9032738095239</c:v>
                </c:pt>
                <c:pt idx="3">
                  <c:v>5467.9735408560309</c:v>
                </c:pt>
                <c:pt idx="4">
                  <c:v>5797.3906093906098</c:v>
                </c:pt>
                <c:pt idx="5">
                  <c:v>6384.9325760502597</c:v>
                </c:pt>
                <c:pt idx="6">
                  <c:v>6815.9261443039431</c:v>
                </c:pt>
                <c:pt idx="7">
                  <c:v>6958.130447035297</c:v>
                </c:pt>
                <c:pt idx="8">
                  <c:v>7084.2580347343592</c:v>
                </c:pt>
                <c:pt idx="9">
                  <c:v>7225.1122137404582</c:v>
                </c:pt>
                <c:pt idx="10">
                  <c:v>7259.3410346559522</c:v>
                </c:pt>
                <c:pt idx="11">
                  <c:v>7179.5401565649208</c:v>
                </c:pt>
                <c:pt idx="12">
                  <c:v>6990.2241025641024</c:v>
                </c:pt>
                <c:pt idx="13">
                  <c:v>7019.5791039472351</c:v>
                </c:pt>
                <c:pt idx="14">
                  <c:v>7332.6826590122109</c:v>
                </c:pt>
                <c:pt idx="15">
                  <c:v>7294.1067784256556</c:v>
                </c:pt>
                <c:pt idx="16">
                  <c:v>7404.1086500264064</c:v>
                </c:pt>
                <c:pt idx="17">
                  <c:v>7485.9024856596561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19-4115-9BF4-EFD71013E262}"/>
            </c:ext>
          </c:extLst>
        </c:ser>
        <c:ser>
          <c:idx val="5"/>
          <c:order val="3"/>
          <c:tx>
            <c:strRef>
              <c:f>'Student Fin Aid - Loans'!$E$310</c:f>
              <c:strCache>
                <c:ptCount val="1"/>
                <c:pt idx="0">
                  <c:v> Third Quartile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Fin Aid - Loans'!$F$304:$Y$304</c:f>
              <c:strCache>
                <c:ptCount val="18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  <c:pt idx="13">
                  <c:v>2013-14</c:v>
                </c:pt>
                <c:pt idx="14">
                  <c:v>2014-15</c:v>
                </c:pt>
                <c:pt idx="15">
                  <c:v>2015-16</c:v>
                </c:pt>
                <c:pt idx="16">
                  <c:v>2016-17</c:v>
                </c:pt>
                <c:pt idx="17">
                  <c:v>2017-18</c:v>
                </c:pt>
              </c:strCache>
            </c:strRef>
          </c:cat>
          <c:val>
            <c:numRef>
              <c:f>'Student Fin Aid - Loans'!$F$310:$Y$310</c:f>
              <c:numCache>
                <c:formatCode>_("$"* #,##0_);_("$"* \(#,##0\);_("$"* "-"??_);_(@_)</c:formatCode>
                <c:ptCount val="18"/>
                <c:pt idx="0">
                  <c:v>4811.8696609954541</c:v>
                </c:pt>
                <c:pt idx="1">
                  <c:v>5177.4095376248451</c:v>
                </c:pt>
                <c:pt idx="2">
                  <c:v>5607.205632629998</c:v>
                </c:pt>
                <c:pt idx="3">
                  <c:v>6376.1727140783742</c:v>
                </c:pt>
                <c:pt idx="4">
                  <c:v>6658.4223752151465</c:v>
                </c:pt>
                <c:pt idx="5">
                  <c:v>7467.0735946745563</c:v>
                </c:pt>
                <c:pt idx="6">
                  <c:v>7768.7743885542168</c:v>
                </c:pt>
                <c:pt idx="7">
                  <c:v>7740.5310051829438</c:v>
                </c:pt>
                <c:pt idx="8">
                  <c:v>8553.0199143014834</c:v>
                </c:pt>
                <c:pt idx="9">
                  <c:v>8388.7979591836738</c:v>
                </c:pt>
                <c:pt idx="10">
                  <c:v>8736.8982701552777</c:v>
                </c:pt>
                <c:pt idx="11">
                  <c:v>8221.8860087924186</c:v>
                </c:pt>
                <c:pt idx="12">
                  <c:v>8005.3407345575961</c:v>
                </c:pt>
                <c:pt idx="13">
                  <c:v>8131.1121057996061</c:v>
                </c:pt>
                <c:pt idx="14">
                  <c:v>8241.1369727328929</c:v>
                </c:pt>
                <c:pt idx="15">
                  <c:v>8537.3819352884711</c:v>
                </c:pt>
                <c:pt idx="16">
                  <c:v>8498.8614602922025</c:v>
                </c:pt>
                <c:pt idx="17">
                  <c:v>8665.7489361702119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19-4115-9BF4-EFD71013E2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250432"/>
        <c:axId val="193251968"/>
      </c:lineChart>
      <c:catAx>
        <c:axId val="19325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3251968"/>
        <c:crosses val="autoZero"/>
        <c:auto val="1"/>
        <c:lblAlgn val="ctr"/>
        <c:lblOffset val="100"/>
        <c:noMultiLvlLbl val="0"/>
      </c:catAx>
      <c:valAx>
        <c:axId val="19325196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932504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% Graduates</a:t>
            </a:r>
            <a:r>
              <a:rPr lang="en-US" sz="3200" baseline="0" dirty="0"/>
              <a:t> Borrowing </a:t>
            </a:r>
            <a:r>
              <a:rPr lang="en-US" sz="3200" dirty="0"/>
              <a:t>Educational Loans</a:t>
            </a:r>
          </a:p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in Traditional Undergraduate Programs </a:t>
            </a:r>
            <a:endParaRPr lang="en-US" sz="32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'Student Debt - Percent'!$E$146</c:f>
              <c:strCache>
                <c:ptCount val="1"/>
                <c:pt idx="0">
                  <c:v> Minimum 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97-4D12-A5B9-5FD657A89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'Student Debt - Percent'!$G$146:$Y$146</c:f>
              <c:numCache>
                <c:formatCode>0</c:formatCode>
                <c:ptCount val="17"/>
                <c:pt idx="0">
                  <c:v>41</c:v>
                </c:pt>
                <c:pt idx="1">
                  <c:v>45</c:v>
                </c:pt>
                <c:pt idx="2">
                  <c:v>38</c:v>
                </c:pt>
                <c:pt idx="3">
                  <c:v>47</c:v>
                </c:pt>
                <c:pt idx="4">
                  <c:v>48</c:v>
                </c:pt>
                <c:pt idx="5">
                  <c:v>53</c:v>
                </c:pt>
                <c:pt idx="6">
                  <c:v>45</c:v>
                </c:pt>
                <c:pt idx="7">
                  <c:v>49</c:v>
                </c:pt>
                <c:pt idx="8">
                  <c:v>0</c:v>
                </c:pt>
                <c:pt idx="9">
                  <c:v>6</c:v>
                </c:pt>
                <c:pt idx="10">
                  <c:v>18</c:v>
                </c:pt>
                <c:pt idx="11">
                  <c:v>19</c:v>
                </c:pt>
                <c:pt idx="12">
                  <c:v>0</c:v>
                </c:pt>
                <c:pt idx="13">
                  <c:v>15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97-4D12-A5B9-5FD657A89EEB}"/>
            </c:ext>
          </c:extLst>
        </c:ser>
        <c:ser>
          <c:idx val="3"/>
          <c:order val="1"/>
          <c:tx>
            <c:strRef>
              <c:f>'Student Debt - Percent'!$E$149</c:f>
              <c:strCache>
                <c:ptCount val="1"/>
                <c:pt idx="0">
                  <c:v> First Quartile 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97-4D12-A5B9-5FD657A89EEB}"/>
                </c:ext>
              </c:extLst>
            </c:dLbl>
            <c:dLbl>
              <c:idx val="7"/>
              <c:layout>
                <c:manualLayout>
                  <c:x val="-1.3888890407796414E-2"/>
                  <c:y val="-2.4008147303130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DA-468F-AEB2-44598915F9F5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97-4D12-A5B9-5FD657A89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Debt - Percent'!$G$6:$Y$6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Percent'!$G$149:$Y$149</c:f>
              <c:numCache>
                <c:formatCode>0</c:formatCode>
                <c:ptCount val="17"/>
                <c:pt idx="0">
                  <c:v>66.2</c:v>
                </c:pt>
                <c:pt idx="1">
                  <c:v>68</c:v>
                </c:pt>
                <c:pt idx="2">
                  <c:v>68</c:v>
                </c:pt>
                <c:pt idx="3">
                  <c:v>69.599999999999994</c:v>
                </c:pt>
                <c:pt idx="4">
                  <c:v>66.5</c:v>
                </c:pt>
                <c:pt idx="5">
                  <c:v>70.112500000000011</c:v>
                </c:pt>
                <c:pt idx="6">
                  <c:v>69.400000000000006</c:v>
                </c:pt>
                <c:pt idx="7">
                  <c:v>71</c:v>
                </c:pt>
                <c:pt idx="8">
                  <c:v>69</c:v>
                </c:pt>
                <c:pt idx="9">
                  <c:v>66.877499999999998</c:v>
                </c:pt>
                <c:pt idx="10">
                  <c:v>67.010000000000005</c:v>
                </c:pt>
                <c:pt idx="11">
                  <c:v>68</c:v>
                </c:pt>
                <c:pt idx="12">
                  <c:v>68.5</c:v>
                </c:pt>
                <c:pt idx="13">
                  <c:v>64.835000000000008</c:v>
                </c:pt>
                <c:pt idx="14">
                  <c:v>63.224999999999994</c:v>
                </c:pt>
                <c:pt idx="15">
                  <c:v>63.95</c:v>
                </c:pt>
                <c:pt idx="16">
                  <c:v>63.2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97-4D12-A5B9-5FD657A89EEB}"/>
            </c:ext>
          </c:extLst>
        </c:ser>
        <c:ser>
          <c:idx val="2"/>
          <c:order val="2"/>
          <c:tx>
            <c:strRef>
              <c:f>'Student Debt - Average'!$E$148</c:f>
              <c:strCache>
                <c:ptCount val="1"/>
                <c:pt idx="0">
                  <c:v> Mode </c:v>
                </c:pt>
              </c:strCache>
            </c:strRef>
          </c:tx>
          <c:cat>
            <c:strRef>
              <c:f>'Student Debt - Percent'!$G$6:$Y$6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Average'!$B$148:$N$148</c:f>
            </c:numRef>
          </c:val>
          <c:smooth val="0"/>
          <c:extLst>
            <c:ext xmlns:c16="http://schemas.microsoft.com/office/drawing/2014/chart" uri="{C3380CC4-5D6E-409C-BE32-E72D297353CC}">
              <c16:uniqueId val="{00000005-BD97-4D12-A5B9-5FD657A89EEB}"/>
            </c:ext>
          </c:extLst>
        </c:ser>
        <c:ser>
          <c:idx val="4"/>
          <c:order val="3"/>
          <c:tx>
            <c:strRef>
              <c:f>'Student Debt - Percent'!$E$150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97-4D12-A5B9-5FD657A89EEB}"/>
                </c:ext>
              </c:extLst>
            </c:dLbl>
            <c:dLbl>
              <c:idx val="8"/>
              <c:layout>
                <c:manualLayout>
                  <c:x val="-1.2500001367016773E-2"/>
                  <c:y val="-1.527791192017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DA-468F-AEB2-44598915F9F5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97-4D12-A5B9-5FD657A89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Debt - Percent'!$G$6:$Y$6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Percent'!$G$150:$Y$150</c:f>
              <c:numCache>
                <c:formatCode>0</c:formatCode>
                <c:ptCount val="17"/>
                <c:pt idx="0">
                  <c:v>74</c:v>
                </c:pt>
                <c:pt idx="1">
                  <c:v>73</c:v>
                </c:pt>
                <c:pt idx="2">
                  <c:v>78</c:v>
                </c:pt>
                <c:pt idx="3">
                  <c:v>78</c:v>
                </c:pt>
                <c:pt idx="4">
                  <c:v>76</c:v>
                </c:pt>
                <c:pt idx="5">
                  <c:v>78.5</c:v>
                </c:pt>
                <c:pt idx="6">
                  <c:v>78</c:v>
                </c:pt>
                <c:pt idx="7">
                  <c:v>79.33</c:v>
                </c:pt>
                <c:pt idx="8">
                  <c:v>79</c:v>
                </c:pt>
                <c:pt idx="9">
                  <c:v>75.5</c:v>
                </c:pt>
                <c:pt idx="10">
                  <c:v>75</c:v>
                </c:pt>
                <c:pt idx="11">
                  <c:v>75</c:v>
                </c:pt>
                <c:pt idx="12">
                  <c:v>75.900000000000006</c:v>
                </c:pt>
                <c:pt idx="13">
                  <c:v>75</c:v>
                </c:pt>
                <c:pt idx="14">
                  <c:v>74.664999999999992</c:v>
                </c:pt>
                <c:pt idx="15">
                  <c:v>72</c:v>
                </c:pt>
                <c:pt idx="16">
                  <c:v>71.8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D97-4D12-A5B9-5FD657A89EEB}"/>
            </c:ext>
          </c:extLst>
        </c:ser>
        <c:ser>
          <c:idx val="5"/>
          <c:order val="4"/>
          <c:tx>
            <c:strRef>
              <c:f>'Student Debt - Percent'!$E$151</c:f>
              <c:strCache>
                <c:ptCount val="1"/>
                <c:pt idx="0">
                  <c:v> Third Quartile 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97-4D12-A5B9-5FD657A89EEB}"/>
                </c:ext>
              </c:extLst>
            </c:dLbl>
            <c:dLbl>
              <c:idx val="9"/>
              <c:layout>
                <c:manualLayout>
                  <c:x val="-1.5277779448576055E-2"/>
                  <c:y val="-2.619070614886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DA-468F-AEB2-44598915F9F5}"/>
                </c:ext>
              </c:extLst>
            </c:dLbl>
            <c:dLbl>
              <c:idx val="1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97-4D12-A5B9-5FD657A89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CC99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Debt - Percent'!$G$6:$Y$6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Percent'!$G$151:$Y$151</c:f>
              <c:numCache>
                <c:formatCode>0</c:formatCode>
                <c:ptCount val="17"/>
                <c:pt idx="0">
                  <c:v>79</c:v>
                </c:pt>
                <c:pt idx="1">
                  <c:v>80</c:v>
                </c:pt>
                <c:pt idx="2">
                  <c:v>83</c:v>
                </c:pt>
                <c:pt idx="3">
                  <c:v>84</c:v>
                </c:pt>
                <c:pt idx="4">
                  <c:v>85</c:v>
                </c:pt>
                <c:pt idx="5">
                  <c:v>86</c:v>
                </c:pt>
                <c:pt idx="6">
                  <c:v>85.357499999999987</c:v>
                </c:pt>
                <c:pt idx="7">
                  <c:v>87</c:v>
                </c:pt>
                <c:pt idx="8">
                  <c:v>86</c:v>
                </c:pt>
                <c:pt idx="9">
                  <c:v>88</c:v>
                </c:pt>
                <c:pt idx="10">
                  <c:v>81</c:v>
                </c:pt>
                <c:pt idx="11">
                  <c:v>82</c:v>
                </c:pt>
                <c:pt idx="12">
                  <c:v>82</c:v>
                </c:pt>
                <c:pt idx="13">
                  <c:v>81.81</c:v>
                </c:pt>
                <c:pt idx="14">
                  <c:v>80.25</c:v>
                </c:pt>
                <c:pt idx="15">
                  <c:v>79</c:v>
                </c:pt>
                <c:pt idx="16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97-4D12-A5B9-5FD657A89EEB}"/>
            </c:ext>
          </c:extLst>
        </c:ser>
        <c:ser>
          <c:idx val="6"/>
          <c:order val="5"/>
          <c:tx>
            <c:strRef>
              <c:f>'Student Debt - Percent'!$E$152</c:f>
              <c:strCache>
                <c:ptCount val="1"/>
                <c:pt idx="0">
                  <c:v> Fourth Quartile (maximum) </c:v>
                </c:pt>
              </c:strCache>
            </c:strRef>
          </c:tx>
          <c:spPr>
            <a:ln w="508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97-4D12-A5B9-5FD657A89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'Student Debt - Percent'!$G$6:$Y$6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Percent'!$G$152:$Y$152</c:f>
              <c:numCache>
                <c:formatCode>0</c:formatCode>
                <c:ptCount val="17"/>
                <c:pt idx="0">
                  <c:v>95</c:v>
                </c:pt>
                <c:pt idx="1">
                  <c:v>98</c:v>
                </c:pt>
                <c:pt idx="2">
                  <c:v>95</c:v>
                </c:pt>
                <c:pt idx="3">
                  <c:v>97</c:v>
                </c:pt>
                <c:pt idx="4">
                  <c:v>97</c:v>
                </c:pt>
                <c:pt idx="5">
                  <c:v>98</c:v>
                </c:pt>
                <c:pt idx="6">
                  <c:v>97.6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97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91</c:v>
                </c:pt>
                <c:pt idx="1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D97-4D12-A5B9-5FD657A89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65760"/>
        <c:axId val="193767296"/>
      </c:lineChart>
      <c:catAx>
        <c:axId val="19376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93767296"/>
        <c:crosses val="autoZero"/>
        <c:auto val="1"/>
        <c:lblAlgn val="ctr"/>
        <c:lblOffset val="100"/>
        <c:noMultiLvlLbl val="0"/>
      </c:catAx>
      <c:valAx>
        <c:axId val="193767296"/>
        <c:scaling>
          <c:orientation val="minMax"/>
          <c:max val="101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of Graduates who Borrowed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3765760"/>
        <c:crosses val="autoZero"/>
        <c:crossBetween val="between"/>
        <c:majorUnit val="10"/>
      </c:valAx>
    </c:plotArea>
    <c:legend>
      <c:legendPos val="b"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Average Educational Debt of Graduates </a:t>
            </a:r>
          </a:p>
          <a:p>
            <a:pPr>
              <a:defRPr/>
            </a:pPr>
            <a:r>
              <a:rPr lang="en-US" dirty="0"/>
              <a:t>from Traditional Undergraduate Programs</a:t>
            </a:r>
          </a:p>
          <a:p>
            <a:pPr>
              <a:defRPr/>
            </a:pPr>
            <a:r>
              <a:rPr lang="en-US" b="0" dirty="0"/>
              <a:t>(excludes minimum and maximum)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'Student Debt - Average'!$E$148</c:f>
              <c:strCache>
                <c:ptCount val="1"/>
                <c:pt idx="0">
                  <c:v> Mode </c:v>
                </c:pt>
              </c:strCache>
            </c:strRef>
          </c:tx>
          <c:cat>
            <c:strRef>
              <c:f>'Student Debt - Average'!$F$6:$Y$6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Average'!$B$148:$N$148</c:f>
            </c:numRef>
          </c:val>
          <c:smooth val="0"/>
          <c:extLst>
            <c:ext xmlns:c16="http://schemas.microsoft.com/office/drawing/2014/chart" uri="{C3380CC4-5D6E-409C-BE32-E72D297353CC}">
              <c16:uniqueId val="{00000002-BDAE-484E-86FA-0F3F1F435B61}"/>
            </c:ext>
          </c:extLst>
        </c:ser>
        <c:ser>
          <c:idx val="3"/>
          <c:order val="1"/>
          <c:tx>
            <c:strRef>
              <c:f>'Student Debt - Average'!$E$149</c:f>
              <c:strCache>
                <c:ptCount val="1"/>
                <c:pt idx="0">
                  <c:v> First Quartile 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2465332458442694E-2"/>
                  <c:y val="8.617387649112188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AE-484E-86FA-0F3F1F435B61}"/>
                </c:ext>
              </c:extLst>
            </c:dLbl>
            <c:dLbl>
              <c:idx val="16"/>
              <c:layout>
                <c:manualLayout>
                  <c:x val="0"/>
                  <c:y val="2.5852162947336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AE-484E-86FA-0F3F1F435B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Debt - Average'!$F$6:$Y$6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Average'!$F$149:$Y$149</c:f>
              <c:numCache>
                <c:formatCode>_("$"* #,##0_);_("$"* \(#,##0\);_("$"* "-"??_);_(@_)</c:formatCode>
                <c:ptCount val="17"/>
                <c:pt idx="0">
                  <c:v>14689.75</c:v>
                </c:pt>
                <c:pt idx="1">
                  <c:v>14750.5</c:v>
                </c:pt>
                <c:pt idx="2">
                  <c:v>16421.75</c:v>
                </c:pt>
                <c:pt idx="3">
                  <c:v>17234.75</c:v>
                </c:pt>
                <c:pt idx="4">
                  <c:v>17720.25</c:v>
                </c:pt>
                <c:pt idx="5">
                  <c:v>19734.75</c:v>
                </c:pt>
                <c:pt idx="6">
                  <c:v>20387</c:v>
                </c:pt>
                <c:pt idx="7">
                  <c:v>21695.25</c:v>
                </c:pt>
                <c:pt idx="8">
                  <c:v>22360</c:v>
                </c:pt>
                <c:pt idx="9">
                  <c:v>22534</c:v>
                </c:pt>
                <c:pt idx="10">
                  <c:v>24333.5</c:v>
                </c:pt>
                <c:pt idx="11">
                  <c:v>25951</c:v>
                </c:pt>
                <c:pt idx="12">
                  <c:v>25146.5</c:v>
                </c:pt>
                <c:pt idx="13">
                  <c:v>26711.5</c:v>
                </c:pt>
                <c:pt idx="14">
                  <c:v>26595.75</c:v>
                </c:pt>
                <c:pt idx="15">
                  <c:v>25882.5</c:v>
                </c:pt>
                <c:pt idx="16">
                  <c:v>26570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AE-484E-86FA-0F3F1F435B61}"/>
            </c:ext>
          </c:extLst>
        </c:ser>
        <c:ser>
          <c:idx val="4"/>
          <c:order val="2"/>
          <c:tx>
            <c:strRef>
              <c:f>'Student Debt - Average'!$E$150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AE-484E-86FA-0F3F1F435B61}"/>
                </c:ext>
              </c:extLst>
            </c:dLbl>
            <c:dLbl>
              <c:idx val="16"/>
              <c:layout>
                <c:manualLayout>
                  <c:x val="0"/>
                  <c:y val="-2.3697816035058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AE-484E-86FA-0F3F1F435B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Debt - Average'!$F$6:$Y$6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Average'!$F$150:$Y$150</c:f>
              <c:numCache>
                <c:formatCode>_("$"* #,##0_);_("$"* \(#,##0\);_("$"* "-"??_);_(@_)</c:formatCode>
                <c:ptCount val="17"/>
                <c:pt idx="0">
                  <c:v>16576.5</c:v>
                </c:pt>
                <c:pt idx="1">
                  <c:v>16922</c:v>
                </c:pt>
                <c:pt idx="2">
                  <c:v>18606</c:v>
                </c:pt>
                <c:pt idx="3">
                  <c:v>19125</c:v>
                </c:pt>
                <c:pt idx="4">
                  <c:v>20530</c:v>
                </c:pt>
                <c:pt idx="5">
                  <c:v>22707.5</c:v>
                </c:pt>
                <c:pt idx="6">
                  <c:v>23858</c:v>
                </c:pt>
                <c:pt idx="7">
                  <c:v>26113.5</c:v>
                </c:pt>
                <c:pt idx="8">
                  <c:v>27998</c:v>
                </c:pt>
                <c:pt idx="9">
                  <c:v>27222.5</c:v>
                </c:pt>
                <c:pt idx="10">
                  <c:v>28003</c:v>
                </c:pt>
                <c:pt idx="11">
                  <c:v>28566</c:v>
                </c:pt>
                <c:pt idx="12">
                  <c:v>28052</c:v>
                </c:pt>
                <c:pt idx="13">
                  <c:v>29886</c:v>
                </c:pt>
                <c:pt idx="14">
                  <c:v>29576</c:v>
                </c:pt>
                <c:pt idx="15">
                  <c:v>29703</c:v>
                </c:pt>
                <c:pt idx="16">
                  <c:v>29457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DAE-484E-86FA-0F3F1F435B61}"/>
            </c:ext>
          </c:extLst>
        </c:ser>
        <c:ser>
          <c:idx val="5"/>
          <c:order val="3"/>
          <c:tx>
            <c:strRef>
              <c:f>'Student Debt - Average'!$E$151</c:f>
              <c:strCache>
                <c:ptCount val="1"/>
                <c:pt idx="0">
                  <c:v> Third Quartile 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AE-484E-86FA-0F3F1F435B61}"/>
                </c:ext>
              </c:extLst>
            </c:dLbl>
            <c:dLbl>
              <c:idx val="16"/>
              <c:layout>
                <c:manualLayout>
                  <c:x val="0"/>
                  <c:y val="-1.7234775298224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AE-484E-86FA-0F3F1F435B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'Student Debt - Average'!$F$6:$Y$6</c:f>
              <c:strCache>
                <c:ptCount val="17"/>
                <c:pt idx="0">
                  <c:v>2001-02</c:v>
                </c:pt>
                <c:pt idx="1">
                  <c:v>2002-03</c:v>
                </c:pt>
                <c:pt idx="2">
                  <c:v>2003-04</c:v>
                </c:pt>
                <c:pt idx="3">
                  <c:v>2004-05</c:v>
                </c:pt>
                <c:pt idx="4">
                  <c:v>2005-06</c:v>
                </c:pt>
                <c:pt idx="5">
                  <c:v>2006-07</c:v>
                </c:pt>
                <c:pt idx="6">
                  <c:v>2007-08</c:v>
                </c:pt>
                <c:pt idx="7">
                  <c:v>2008-09</c:v>
                </c:pt>
                <c:pt idx="8">
                  <c:v>2009-10</c:v>
                </c:pt>
                <c:pt idx="9">
                  <c:v>2010-11</c:v>
                </c:pt>
                <c:pt idx="10">
                  <c:v>2011-12</c:v>
                </c:pt>
                <c:pt idx="11">
                  <c:v>2012-13</c:v>
                </c:pt>
                <c:pt idx="12">
                  <c:v>2013-14</c:v>
                </c:pt>
                <c:pt idx="13">
                  <c:v>2014-15</c:v>
                </c:pt>
                <c:pt idx="14">
                  <c:v>2015-16</c:v>
                </c:pt>
                <c:pt idx="15">
                  <c:v>2016-17</c:v>
                </c:pt>
                <c:pt idx="16">
                  <c:v>2017-18</c:v>
                </c:pt>
              </c:strCache>
            </c:strRef>
          </c:cat>
          <c:val>
            <c:numRef>
              <c:f>'Student Debt - Average'!$F$151:$Y$151</c:f>
              <c:numCache>
                <c:formatCode>_("$"* #,##0_);_("$"* \(#,##0\);_("$"* "-"??_);_(@_)</c:formatCode>
                <c:ptCount val="17"/>
                <c:pt idx="0">
                  <c:v>18132.25</c:v>
                </c:pt>
                <c:pt idx="1">
                  <c:v>19636</c:v>
                </c:pt>
                <c:pt idx="2">
                  <c:v>21052</c:v>
                </c:pt>
                <c:pt idx="3">
                  <c:v>22302.75</c:v>
                </c:pt>
                <c:pt idx="4">
                  <c:v>23640.25</c:v>
                </c:pt>
                <c:pt idx="5">
                  <c:v>26732.5</c:v>
                </c:pt>
                <c:pt idx="6">
                  <c:v>27985.25</c:v>
                </c:pt>
                <c:pt idx="7">
                  <c:v>29178</c:v>
                </c:pt>
                <c:pt idx="8">
                  <c:v>32266</c:v>
                </c:pt>
                <c:pt idx="9">
                  <c:v>32970</c:v>
                </c:pt>
                <c:pt idx="10">
                  <c:v>32153.5</c:v>
                </c:pt>
                <c:pt idx="11">
                  <c:v>33711</c:v>
                </c:pt>
                <c:pt idx="12">
                  <c:v>32430.5</c:v>
                </c:pt>
                <c:pt idx="13">
                  <c:v>33444</c:v>
                </c:pt>
                <c:pt idx="14">
                  <c:v>32934</c:v>
                </c:pt>
                <c:pt idx="15">
                  <c:v>33180</c:v>
                </c:pt>
                <c:pt idx="16">
                  <c:v>33076.75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AE-484E-86FA-0F3F1F435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594688"/>
        <c:axId val="194596224"/>
      </c:lineChart>
      <c:catAx>
        <c:axId val="1945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94596224"/>
        <c:crosses val="autoZero"/>
        <c:auto val="1"/>
        <c:lblAlgn val="ctr"/>
        <c:lblOffset val="100"/>
        <c:noMultiLvlLbl val="0"/>
      </c:catAx>
      <c:valAx>
        <c:axId val="194596224"/>
        <c:scaling>
          <c:orientation val="minMax"/>
          <c:max val="35000"/>
          <c:min val="10000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4594688"/>
        <c:crosses val="autoZero"/>
        <c:crossBetween val="between"/>
        <c:majorUnit val="5000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2015 Official*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F6B-41BE-88B0-6BC3ABF02EB5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27-4A2C-A1D0-70EF41A80C17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27-4A2C-A1D0-70EF41A80C17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27-4A2C-A1D0-70EF41A80C17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27-4A2C-A1D0-70EF41A80C17}"/>
              </c:ext>
            </c:extLst>
          </c:dPt>
          <c:dPt>
            <c:idx val="46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27-4A2C-A1D0-70EF41A80C17}"/>
              </c:ext>
            </c:extLst>
          </c:dPt>
          <c:dPt>
            <c:idx val="5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327-4A2C-A1D0-70EF41A80C17}"/>
              </c:ext>
            </c:extLst>
          </c:dPt>
          <c:cat>
            <c:strRef>
              <c:f>Sheet1!$A$2:$A$63</c:f>
              <c:strCache>
                <c:ptCount val="62"/>
                <c:pt idx="0">
                  <c:v>Wheaton Coll., IL</c:v>
                </c:pt>
                <c:pt idx="1">
                  <c:v>Westmont Coll., CA</c:v>
                </c:pt>
                <c:pt idx="2">
                  <c:v>Houghton Coll., NY</c:v>
                </c:pt>
                <c:pt idx="3">
                  <c:v>Messiah Coll., PA</c:v>
                </c:pt>
                <c:pt idx="4">
                  <c:v>Univ. of Northwestern - St Paul, MN</c:v>
                </c:pt>
                <c:pt idx="5">
                  <c:v>Seattle Pacific Univ., WA</c:v>
                </c:pt>
                <c:pt idx="6">
                  <c:v>Walla Walla Univ., WA</c:v>
                </c:pt>
                <c:pt idx="7">
                  <c:v>Corban Univ., OR</c:v>
                </c:pt>
                <c:pt idx="8">
                  <c:v>Bethel Univ., MN</c:v>
                </c:pt>
                <c:pt idx="9">
                  <c:v>George Fox Univ., OR</c:v>
                </c:pt>
                <c:pt idx="10">
                  <c:v>Gordon Coll., MA</c:v>
                </c:pt>
                <c:pt idx="11">
                  <c:v>Pepperdine Univ., CA</c:v>
                </c:pt>
                <c:pt idx="12">
                  <c:v>Calvin Coll., MI</c:v>
                </c:pt>
                <c:pt idx="13">
                  <c:v>Dordt Coll., IA</c:v>
                </c:pt>
                <c:pt idx="14">
                  <c:v>Lipscomb Univ., TN</c:v>
                </c:pt>
                <c:pt idx="15">
                  <c:v>Taylor Univ., IN</c:v>
                </c:pt>
                <c:pt idx="16">
                  <c:v>Biola Univ., CA</c:v>
                </c:pt>
                <c:pt idx="17">
                  <c:v>John Brown Univ., AR</c:v>
                </c:pt>
                <c:pt idx="18">
                  <c:v>Milligan Coll., TN</c:v>
                </c:pt>
                <c:pt idx="19">
                  <c:v>Northwest Nazarene Univ., ID</c:v>
                </c:pt>
                <c:pt idx="20">
                  <c:v>Point Loma Nazarene Univ., CA</c:v>
                </c:pt>
                <c:pt idx="21">
                  <c:v>Grace Coll., IN</c:v>
                </c:pt>
                <c:pt idx="22">
                  <c:v>Northwestern Coll., IA</c:v>
                </c:pt>
                <c:pt idx="23">
                  <c:v>Trinity Chr. Coll., IL</c:v>
                </c:pt>
                <c:pt idx="24">
                  <c:v>Anderson Univ., SC</c:v>
                </c:pt>
                <c:pt idx="25">
                  <c:v>Lincoln Chr. Univ., IL</c:v>
                </c:pt>
                <c:pt idx="26">
                  <c:v>Greenville Coll., IL</c:v>
                </c:pt>
                <c:pt idx="27">
                  <c:v>Roberts Wesleyan Coll., NY</c:v>
                </c:pt>
                <c:pt idx="28">
                  <c:v>Vanguard Univ. of S. CA, CA</c:v>
                </c:pt>
                <c:pt idx="29">
                  <c:v>Harding Univ., AR</c:v>
                </c:pt>
                <c:pt idx="30">
                  <c:v>OK Chr. Univ., OK</c:v>
                </c:pt>
                <c:pt idx="31">
                  <c:v>Northwest Univ., WA</c:v>
                </c:pt>
                <c:pt idx="32">
                  <c:v>William Jessup Univ., CA</c:v>
                </c:pt>
                <c:pt idx="33">
                  <c:v>Olivet Nazarene Univ., IL</c:v>
                </c:pt>
                <c:pt idx="34">
                  <c:v>Trevecca Nazarene Univ., TN</c:v>
                </c:pt>
                <c:pt idx="35">
                  <c:v>Huntington Univ., IN</c:v>
                </c:pt>
                <c:pt idx="36">
                  <c:v>Ouachita Baptist Univ., AR</c:v>
                </c:pt>
                <c:pt idx="37">
                  <c:v>Tabor Coll., KS</c:v>
                </c:pt>
                <c:pt idx="38">
                  <c:v>Palm Beach Atlantic Univ., FL</c:v>
                </c:pt>
                <c:pt idx="39">
                  <c:v>IN Wesleyan Univ., IN</c:v>
                </c:pt>
                <c:pt idx="40">
                  <c:v>Hope Internat. Univ., CA</c:v>
                </c:pt>
                <c:pt idx="41">
                  <c:v>Spring Arbor Univ., MI</c:v>
                </c:pt>
                <c:pt idx="42">
                  <c:v>Evangel Univ., MO</c:v>
                </c:pt>
                <c:pt idx="43">
                  <c:v>MidAmerica Nazarene Univ., KS</c:v>
                </c:pt>
                <c:pt idx="44">
                  <c:v>Fresno Pacific Univ., CA</c:v>
                </c:pt>
                <c:pt idx="45">
                  <c:v>Geneva Coll., PA</c:v>
                </c:pt>
                <c:pt idx="46">
                  <c:v>OK Baptist Univ., OK</c:v>
                </c:pt>
                <c:pt idx="47">
                  <c:v>S. Wesleyan Univ., SC</c:v>
                </c:pt>
                <c:pt idx="48">
                  <c:v>LeTourneau Univ., TX</c:v>
                </c:pt>
                <c:pt idx="49">
                  <c:v>Cornerstone Univ., MI</c:v>
                </c:pt>
                <c:pt idx="50">
                  <c:v>Asbury Univ., KY</c:v>
                </c:pt>
                <c:pt idx="51">
                  <c:v>Bluefield Coll., VA</c:v>
                </c:pt>
                <c:pt idx="52">
                  <c:v>Lee Univ., TN</c:v>
                </c:pt>
                <c:pt idx="53">
                  <c:v>Warner Pacific Coll., OR</c:v>
                </c:pt>
                <c:pt idx="54">
                  <c:v>Sterling Coll., KS</c:v>
                </c:pt>
                <c:pt idx="55">
                  <c:v>Crown Coll., MN</c:v>
                </c:pt>
                <c:pt idx="56">
                  <c:v>Nyack Coll., NY</c:v>
                </c:pt>
                <c:pt idx="57">
                  <c:v>CO Chr. Univ., CO</c:v>
                </c:pt>
                <c:pt idx="58">
                  <c:v>KY Chr. Univ., KY</c:v>
                </c:pt>
                <c:pt idx="59">
                  <c:v>Providence Chr. Coll., CA</c:v>
                </c:pt>
                <c:pt idx="60">
                  <c:v>Emmanuel Coll., GA</c:v>
                </c:pt>
                <c:pt idx="61">
                  <c:v>Campbellsville Univ., KY</c:v>
                </c:pt>
              </c:strCache>
            </c:strRef>
          </c:cat>
          <c:val>
            <c:numRef>
              <c:f>Sheet1!$B$2:$B$63</c:f>
              <c:numCache>
                <c:formatCode>General</c:formatCode>
                <c:ptCount val="62"/>
                <c:pt idx="0">
                  <c:v>1</c:v>
                </c:pt>
                <c:pt idx="1">
                  <c:v>1.3</c:v>
                </c:pt>
                <c:pt idx="2">
                  <c:v>1.7</c:v>
                </c:pt>
                <c:pt idx="3">
                  <c:v>1.7</c:v>
                </c:pt>
                <c:pt idx="4">
                  <c:v>1.8</c:v>
                </c:pt>
                <c:pt idx="5">
                  <c:v>2</c:v>
                </c:pt>
                <c:pt idx="6">
                  <c:v>2.1</c:v>
                </c:pt>
                <c:pt idx="7">
                  <c:v>2.4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2.7</c:v>
                </c:pt>
                <c:pt idx="13">
                  <c:v>2.8</c:v>
                </c:pt>
                <c:pt idx="14">
                  <c:v>2.8</c:v>
                </c:pt>
                <c:pt idx="15">
                  <c:v>2.8</c:v>
                </c:pt>
                <c:pt idx="16">
                  <c:v>2.9</c:v>
                </c:pt>
                <c:pt idx="17">
                  <c:v>3.1</c:v>
                </c:pt>
                <c:pt idx="18">
                  <c:v>3.1</c:v>
                </c:pt>
                <c:pt idx="19">
                  <c:v>3.2</c:v>
                </c:pt>
                <c:pt idx="20">
                  <c:v>3.3</c:v>
                </c:pt>
                <c:pt idx="21">
                  <c:v>3.4</c:v>
                </c:pt>
                <c:pt idx="22">
                  <c:v>3.6</c:v>
                </c:pt>
                <c:pt idx="23">
                  <c:v>3.9</c:v>
                </c:pt>
                <c:pt idx="24">
                  <c:v>4.0999999999999996</c:v>
                </c:pt>
                <c:pt idx="25">
                  <c:v>4.0999999999999996</c:v>
                </c:pt>
                <c:pt idx="26">
                  <c:v>4.2</c:v>
                </c:pt>
                <c:pt idx="27">
                  <c:v>4.3</c:v>
                </c:pt>
                <c:pt idx="28">
                  <c:v>4.3</c:v>
                </c:pt>
                <c:pt idx="29">
                  <c:v>4.4000000000000004</c:v>
                </c:pt>
                <c:pt idx="30">
                  <c:v>4.4000000000000004</c:v>
                </c:pt>
                <c:pt idx="31">
                  <c:v>4.7</c:v>
                </c:pt>
                <c:pt idx="32">
                  <c:v>4.8</c:v>
                </c:pt>
                <c:pt idx="33">
                  <c:v>4.9000000000000004</c:v>
                </c:pt>
                <c:pt idx="34">
                  <c:v>4.9000000000000004</c:v>
                </c:pt>
                <c:pt idx="35">
                  <c:v>5.0999999999999996</c:v>
                </c:pt>
                <c:pt idx="36">
                  <c:v>5.3</c:v>
                </c:pt>
                <c:pt idx="37">
                  <c:v>5.3</c:v>
                </c:pt>
                <c:pt idx="38">
                  <c:v>5.4</c:v>
                </c:pt>
                <c:pt idx="39">
                  <c:v>5.6</c:v>
                </c:pt>
                <c:pt idx="40">
                  <c:v>6</c:v>
                </c:pt>
                <c:pt idx="41">
                  <c:v>6</c:v>
                </c:pt>
                <c:pt idx="42">
                  <c:v>6.1</c:v>
                </c:pt>
                <c:pt idx="43">
                  <c:v>6.3</c:v>
                </c:pt>
                <c:pt idx="44">
                  <c:v>6.5</c:v>
                </c:pt>
                <c:pt idx="45">
                  <c:v>6.5</c:v>
                </c:pt>
                <c:pt idx="46">
                  <c:v>6.7</c:v>
                </c:pt>
                <c:pt idx="47">
                  <c:v>6.8</c:v>
                </c:pt>
                <c:pt idx="48">
                  <c:v>6.9</c:v>
                </c:pt>
                <c:pt idx="49">
                  <c:v>7.4</c:v>
                </c:pt>
                <c:pt idx="50">
                  <c:v>7.5</c:v>
                </c:pt>
                <c:pt idx="51">
                  <c:v>8.1</c:v>
                </c:pt>
                <c:pt idx="52">
                  <c:v>8.1999999999999993</c:v>
                </c:pt>
                <c:pt idx="53">
                  <c:v>8.4</c:v>
                </c:pt>
                <c:pt idx="54">
                  <c:v>8.5</c:v>
                </c:pt>
                <c:pt idx="55">
                  <c:v>9.3000000000000007</c:v>
                </c:pt>
                <c:pt idx="56">
                  <c:v>9.6</c:v>
                </c:pt>
                <c:pt idx="57">
                  <c:v>10</c:v>
                </c:pt>
                <c:pt idx="58">
                  <c:v>11.2</c:v>
                </c:pt>
                <c:pt idx="59">
                  <c:v>13.2</c:v>
                </c:pt>
                <c:pt idx="60">
                  <c:v>13.8</c:v>
                </c:pt>
                <c:pt idx="61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327-4A2C-A1D0-70EF41A80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570688"/>
        <c:axId val="561571248"/>
      </c:barChart>
      <c:catAx>
        <c:axId val="5615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71248"/>
        <c:crosses val="autoZero"/>
        <c:auto val="1"/>
        <c:lblAlgn val="ctr"/>
        <c:lblOffset val="100"/>
        <c:noMultiLvlLbl val="0"/>
      </c:catAx>
      <c:valAx>
        <c:axId val="561571248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57068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Graduate Enrollment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'Grad Enrollment'!$F$150</c:f>
              <c:strCache>
                <c:ptCount val="1"/>
                <c:pt idx="0">
                  <c:v> First Quartile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5181643123552785E-2"/>
                  <c:y val="2.0202020202020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24-4624-82F3-1BF0C866966F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24-4624-82F3-1BF0C866966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24-4624-82F3-1BF0C8669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'Grad Enrollment'!$G$150:$Z$150</c:f>
              <c:numCache>
                <c:formatCode>#,##0</c:formatCode>
                <c:ptCount val="10"/>
                <c:pt idx="0">
                  <c:v>176.5</c:v>
                </c:pt>
                <c:pt idx="1">
                  <c:v>193</c:v>
                </c:pt>
                <c:pt idx="2">
                  <c:v>193.5</c:v>
                </c:pt>
                <c:pt idx="3">
                  <c:v>203</c:v>
                </c:pt>
                <c:pt idx="4">
                  <c:v>202</c:v>
                </c:pt>
                <c:pt idx="5">
                  <c:v>271.5</c:v>
                </c:pt>
                <c:pt idx="6">
                  <c:v>261</c:v>
                </c:pt>
                <c:pt idx="7">
                  <c:v>220.25</c:v>
                </c:pt>
                <c:pt idx="8">
                  <c:v>288</c:v>
                </c:pt>
                <c:pt idx="9">
                  <c:v>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24-4624-82F3-1BF0C866966F}"/>
            </c:ext>
          </c:extLst>
        </c:ser>
        <c:ser>
          <c:idx val="4"/>
          <c:order val="1"/>
          <c:tx>
            <c:strRef>
              <c:f>'Grad Enrollment'!$F$151</c:f>
              <c:strCache>
                <c:ptCount val="1"/>
                <c:pt idx="0">
                  <c:v> Second Quartile (median) 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39770539044409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24-4624-82F3-1BF0C866966F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24-4624-82F3-1BF0C866966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24-4624-82F3-1BF0C8669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'Grad Enrollment'!$G$151:$Z$151</c:f>
              <c:numCache>
                <c:formatCode>#,##0</c:formatCode>
                <c:ptCount val="10"/>
                <c:pt idx="0">
                  <c:v>338</c:v>
                </c:pt>
                <c:pt idx="1">
                  <c:v>327</c:v>
                </c:pt>
                <c:pt idx="2">
                  <c:v>459</c:v>
                </c:pt>
                <c:pt idx="3">
                  <c:v>420.5</c:v>
                </c:pt>
                <c:pt idx="4">
                  <c:v>486</c:v>
                </c:pt>
                <c:pt idx="5">
                  <c:v>490</c:v>
                </c:pt>
                <c:pt idx="6">
                  <c:v>534</c:v>
                </c:pt>
                <c:pt idx="7">
                  <c:v>618.5</c:v>
                </c:pt>
                <c:pt idx="8">
                  <c:v>437</c:v>
                </c:pt>
                <c:pt idx="9">
                  <c:v>441.5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224-4624-82F3-1BF0C866966F}"/>
            </c:ext>
          </c:extLst>
        </c:ser>
        <c:ser>
          <c:idx val="1"/>
          <c:order val="2"/>
          <c:tx>
            <c:strRef>
              <c:f>'Grad Enrollment'!$F$148</c:f>
              <c:strCache>
                <c:ptCount val="1"/>
                <c:pt idx="0">
                  <c:v> Average (mean) 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1045250310811583E-2"/>
                  <c:y val="-1.8181818181818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24-4624-82F3-1BF0C866966F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24-4624-82F3-1BF0C866966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24-4624-82F3-1BF0C8669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0066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'Grad Enrollment'!$G$148:$Z$148</c:f>
              <c:numCache>
                <c:formatCode>#,##0</c:formatCode>
                <c:ptCount val="10"/>
                <c:pt idx="0">
                  <c:v>801.63636363636363</c:v>
                </c:pt>
                <c:pt idx="1">
                  <c:v>889.67796610169489</c:v>
                </c:pt>
                <c:pt idx="2">
                  <c:v>904.97014925373139</c:v>
                </c:pt>
                <c:pt idx="3">
                  <c:v>874.36111111111109</c:v>
                </c:pt>
                <c:pt idx="4">
                  <c:v>842.13333333333333</c:v>
                </c:pt>
                <c:pt idx="5">
                  <c:v>870.23943661971828</c:v>
                </c:pt>
                <c:pt idx="6">
                  <c:v>933</c:v>
                </c:pt>
                <c:pt idx="7">
                  <c:v>844.40740740740739</c:v>
                </c:pt>
                <c:pt idx="8">
                  <c:v>885.78181818181815</c:v>
                </c:pt>
                <c:pt idx="9">
                  <c:v>1073.3387096774193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224-4624-82F3-1BF0C866966F}"/>
            </c:ext>
          </c:extLst>
        </c:ser>
        <c:ser>
          <c:idx val="5"/>
          <c:order val="3"/>
          <c:tx>
            <c:strRef>
              <c:f>'Grad Enrollment'!$F$152</c:f>
              <c:strCache>
                <c:ptCount val="1"/>
                <c:pt idx="0">
                  <c:v> Third Quartile </c:v>
                </c:pt>
              </c:strCache>
            </c:strRef>
          </c:tx>
          <c:spPr>
            <a:ln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511152107626279E-2"/>
                  <c:y val="-3.70366091869672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24-4624-82F3-1BF0C866966F}"/>
                </c:ext>
              </c:extLst>
            </c:dLbl>
            <c:dLbl>
              <c:idx val="9"/>
              <c:layout>
                <c:manualLayout>
                  <c:x val="0"/>
                  <c:y val="-1.2102874432677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24-4624-82F3-1BF0C866966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224-4624-82F3-1BF0C8669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CC99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'Grad Enrollment'!$G$146:$Z$146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'Grad Enrollment'!$G$152:$Z$152</c:f>
              <c:numCache>
                <c:formatCode>#,##0</c:formatCode>
                <c:ptCount val="10"/>
                <c:pt idx="0">
                  <c:v>969</c:v>
                </c:pt>
                <c:pt idx="1">
                  <c:v>1125</c:v>
                </c:pt>
                <c:pt idx="2">
                  <c:v>982.5</c:v>
                </c:pt>
                <c:pt idx="3">
                  <c:v>947.25</c:v>
                </c:pt>
                <c:pt idx="4">
                  <c:v>813.5</c:v>
                </c:pt>
                <c:pt idx="5">
                  <c:v>915.5</c:v>
                </c:pt>
                <c:pt idx="6">
                  <c:v>970</c:v>
                </c:pt>
                <c:pt idx="7">
                  <c:v>841</c:v>
                </c:pt>
                <c:pt idx="8">
                  <c:v>1109</c:v>
                </c:pt>
                <c:pt idx="9">
                  <c:v>1174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224-4624-82F3-1BF0C8669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377216"/>
        <c:axId val="152378752"/>
      </c:lineChart>
      <c:catAx>
        <c:axId val="15237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2378752"/>
        <c:crosses val="autoZero"/>
        <c:auto val="1"/>
        <c:lblAlgn val="ctr"/>
        <c:lblOffset val="100"/>
        <c:noMultiLvlLbl val="0"/>
      </c:catAx>
      <c:valAx>
        <c:axId val="1523787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23772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b="1" i="0" baseline="0" dirty="0">
                <a:effectLst/>
              </a:rPr>
              <a:t>CCCU Median Net Price Per Student and Wealth Index</a:t>
            </a:r>
            <a:endParaRPr lang="en-US" sz="2400" dirty="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859033245844264E-2"/>
          <c:y val="8.3646653690466422E-2"/>
          <c:w val="0.89786318897637796"/>
          <c:h val="0.7957226314854221"/>
        </c:manualLayout>
      </c:layout>
      <c:lineChart>
        <c:grouping val="standard"/>
        <c:varyColors val="0"/>
        <c:ser>
          <c:idx val="0"/>
          <c:order val="0"/>
          <c:tx>
            <c:strRef>
              <c:f>'Bethel Net Price'!$E$8</c:f>
              <c:strCache>
                <c:ptCount val="1"/>
                <c:pt idx="0">
                  <c:v>Median Net Price</c:v>
                </c:pt>
              </c:strCache>
            </c:strRef>
          </c:tx>
          <c:spPr>
            <a:ln w="57150">
              <a:solidFill>
                <a:srgbClr val="92D050"/>
              </a:solidFill>
              <a:prstDash val="sysDash"/>
            </a:ln>
          </c:spPr>
          <c:marker>
            <c:symbol val="diamond"/>
            <c:size val="5"/>
            <c:spPr>
              <a:solidFill>
                <a:srgbClr val="FF0000"/>
              </a:solidFill>
              <a:ln w="57150">
                <a:solidFill>
                  <a:srgbClr val="92D050"/>
                </a:solidFill>
                <a:prstDash val="sysDash"/>
              </a:ln>
            </c:spPr>
          </c:marker>
          <c:dLbls>
            <c:dLbl>
              <c:idx val="0"/>
              <c:layout>
                <c:manualLayout>
                  <c:x val="-5.1305218612171327E-2"/>
                  <c:y val="2.6251727191923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A6-48D5-A93F-ED81342B70F7}"/>
                </c:ext>
              </c:extLst>
            </c:dLbl>
            <c:dLbl>
              <c:idx val="9"/>
              <c:layout>
                <c:manualLayout>
                  <c:x val="0"/>
                  <c:y val="-1.211618178088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A6-48D5-A93F-ED81342B70F7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A6-48D5-A93F-ED81342B7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'Bethel Net Price'!$F$6:$Y$6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'Bethel Net Price'!$F$8:$Y$8</c:f>
              <c:numCache>
                <c:formatCode>_("$"* #,##0_);_("$"* \(#,##0\);_("$"* "-"??_);_(@_)</c:formatCode>
                <c:ptCount val="10"/>
                <c:pt idx="0">
                  <c:v>17043.983367983368</c:v>
                </c:pt>
                <c:pt idx="1">
                  <c:v>17409.54706355591</c:v>
                </c:pt>
                <c:pt idx="2">
                  <c:v>17495.523350165051</c:v>
                </c:pt>
                <c:pt idx="3">
                  <c:v>18724.551282051281</c:v>
                </c:pt>
                <c:pt idx="4">
                  <c:v>19169.888390980734</c:v>
                </c:pt>
                <c:pt idx="5">
                  <c:v>19718.014310248545</c:v>
                </c:pt>
                <c:pt idx="6">
                  <c:v>19993.388480392157</c:v>
                </c:pt>
                <c:pt idx="7">
                  <c:v>20589.923954372622</c:v>
                </c:pt>
                <c:pt idx="8">
                  <c:v>20935.736875800256</c:v>
                </c:pt>
                <c:pt idx="9">
                  <c:v>21173.894314868805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A6-48D5-A93F-ED81342B70F7}"/>
            </c:ext>
          </c:extLst>
        </c:ser>
        <c:ser>
          <c:idx val="121"/>
          <c:order val="1"/>
          <c:tx>
            <c:strRef>
              <c:f>'Bethel Net Price'!$E$9</c:f>
              <c:strCache>
                <c:ptCount val="1"/>
                <c:pt idx="0">
                  <c:v>Median Wealth Index</c:v>
                </c:pt>
              </c:strCache>
            </c:strRef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8373491834332968E-2"/>
                  <c:y val="2.221299993162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A6-48D5-A93F-ED81342B70F7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A6-48D5-A93F-ED81342B70F7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A6-48D5-A93F-ED81342B7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'Bethel Net Price'!$F$6:$Y$6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'Bethel Net Price'!$F$9:$Y$9</c:f>
              <c:numCache>
                <c:formatCode>_("$"* #,##0_);_("$"* \(#,##0\);_("$"* "-"??_);_(@_)</c:formatCode>
                <c:ptCount val="10"/>
                <c:pt idx="0">
                  <c:v>15195</c:v>
                </c:pt>
                <c:pt idx="1">
                  <c:v>14364.729883603239</c:v>
                </c:pt>
                <c:pt idx="2">
                  <c:v>14513.145958986732</c:v>
                </c:pt>
                <c:pt idx="3">
                  <c:v>14326.6103626943</c:v>
                </c:pt>
                <c:pt idx="4">
                  <c:v>14044.159292035398</c:v>
                </c:pt>
                <c:pt idx="5">
                  <c:v>14585.052953890136</c:v>
                </c:pt>
                <c:pt idx="6">
                  <c:v>14765.893414943013</c:v>
                </c:pt>
                <c:pt idx="7">
                  <c:v>15953.5554442722</c:v>
                </c:pt>
                <c:pt idx="8">
                  <c:v>17259.455818965518</c:v>
                </c:pt>
                <c:pt idx="9">
                  <c:v>17455.602272727272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5A6-48D5-A93F-ED81342B7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43328"/>
        <c:axId val="189844864"/>
      </c:lineChart>
      <c:catAx>
        <c:axId val="18984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9844864"/>
        <c:crosses val="autoZero"/>
        <c:auto val="1"/>
        <c:lblAlgn val="ctr"/>
        <c:lblOffset val="100"/>
        <c:noMultiLvlLbl val="0"/>
      </c:catAx>
      <c:valAx>
        <c:axId val="18984486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984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CCCU Median Net Price Per Student, Wealth Index</a:t>
            </a:r>
          </a:p>
          <a:p>
            <a:pPr>
              <a:defRPr/>
            </a:pPr>
            <a:r>
              <a:rPr lang="en-US" sz="2400" dirty="0"/>
              <a:t> and TFRB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6859033245844264E-2"/>
          <c:y val="7.0551300616031529E-2"/>
          <c:w val="0.89786318897637796"/>
          <c:h val="0.80881798455985698"/>
        </c:manualLayout>
      </c:layout>
      <c:lineChart>
        <c:grouping val="standard"/>
        <c:varyColors val="0"/>
        <c:ser>
          <c:idx val="0"/>
          <c:order val="0"/>
          <c:tx>
            <c:strRef>
              <c:f>'Bethel Net Price'!$E$8</c:f>
              <c:strCache>
                <c:ptCount val="1"/>
                <c:pt idx="0">
                  <c:v>Median Net Price</c:v>
                </c:pt>
              </c:strCache>
            </c:strRef>
          </c:tx>
          <c:spPr>
            <a:ln w="57150">
              <a:solidFill>
                <a:srgbClr val="92D050"/>
              </a:solidFill>
              <a:prstDash val="sysDash"/>
            </a:ln>
          </c:spPr>
          <c:marker>
            <c:symbol val="diamond"/>
            <c:size val="5"/>
            <c:spPr>
              <a:solidFill>
                <a:srgbClr val="FF0000"/>
              </a:solidFill>
              <a:ln w="57150">
                <a:solidFill>
                  <a:srgbClr val="92D050"/>
                </a:solidFill>
                <a:prstDash val="sysDash"/>
              </a:ln>
            </c:spPr>
          </c:marker>
          <c:dLbls>
            <c:dLbl>
              <c:idx val="0"/>
              <c:layout>
                <c:manualLayout>
                  <c:x val="-5.1305218612171327E-2"/>
                  <c:y val="2.6251727191923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F2-4962-809C-6D41516288C9}"/>
                </c:ext>
              </c:extLst>
            </c:dLbl>
            <c:dLbl>
              <c:idx val="9"/>
              <c:layout>
                <c:manualLayout>
                  <c:x val="0"/>
                  <c:y val="-1.211618178088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F2-4962-809C-6D41516288C9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F2-4962-809C-6D4151628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'Bethel Net Price'!$F$6:$Y$6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'Bethel Net Price'!$F$8:$Y$8</c:f>
              <c:numCache>
                <c:formatCode>_("$"* #,##0_);_("$"* \(#,##0\);_("$"* "-"??_);_(@_)</c:formatCode>
                <c:ptCount val="10"/>
                <c:pt idx="0">
                  <c:v>17043.983367983368</c:v>
                </c:pt>
                <c:pt idx="1">
                  <c:v>17409.54706355591</c:v>
                </c:pt>
                <c:pt idx="2">
                  <c:v>17495.523350165051</c:v>
                </c:pt>
                <c:pt idx="3">
                  <c:v>18724.551282051281</c:v>
                </c:pt>
                <c:pt idx="4">
                  <c:v>19169.888390980734</c:v>
                </c:pt>
                <c:pt idx="5">
                  <c:v>19718.014310248545</c:v>
                </c:pt>
                <c:pt idx="6">
                  <c:v>19993.388480392157</c:v>
                </c:pt>
                <c:pt idx="7">
                  <c:v>20589.923954372622</c:v>
                </c:pt>
                <c:pt idx="8">
                  <c:v>20935.736875800256</c:v>
                </c:pt>
                <c:pt idx="9">
                  <c:v>21173.894314868805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F2-4962-809C-6D41516288C9}"/>
            </c:ext>
          </c:extLst>
        </c:ser>
        <c:ser>
          <c:idx val="121"/>
          <c:order val="1"/>
          <c:tx>
            <c:strRef>
              <c:f>'Bethel Net Price'!$E$9</c:f>
              <c:strCache>
                <c:ptCount val="1"/>
                <c:pt idx="0">
                  <c:v>Median Wealth Index</c:v>
                </c:pt>
              </c:strCache>
            </c:strRef>
          </c:tx>
          <c:spPr>
            <a:ln w="5715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8373491834332968E-2"/>
                  <c:y val="2.221299993162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F2-4962-809C-6D41516288C9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F2-4962-809C-6D41516288C9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F2-4962-809C-6D4151628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'Bethel Net Price'!$F$6:$Y$6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'Bethel Net Price'!$F$9:$Y$9</c:f>
              <c:numCache>
                <c:formatCode>_("$"* #,##0_);_("$"* \(#,##0\);_("$"* "-"??_);_(@_)</c:formatCode>
                <c:ptCount val="10"/>
                <c:pt idx="0">
                  <c:v>15195</c:v>
                </c:pt>
                <c:pt idx="1">
                  <c:v>14364.729883603239</c:v>
                </c:pt>
                <c:pt idx="2">
                  <c:v>14513.145958986732</c:v>
                </c:pt>
                <c:pt idx="3">
                  <c:v>14326.6103626943</c:v>
                </c:pt>
                <c:pt idx="4">
                  <c:v>14044.159292035398</c:v>
                </c:pt>
                <c:pt idx="5">
                  <c:v>14585.052953890136</c:v>
                </c:pt>
                <c:pt idx="6">
                  <c:v>14765.893414943013</c:v>
                </c:pt>
                <c:pt idx="7">
                  <c:v>15953.5554442722</c:v>
                </c:pt>
                <c:pt idx="8">
                  <c:v>17259.455818965518</c:v>
                </c:pt>
                <c:pt idx="9">
                  <c:v>17455.602272727272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2F2-4962-809C-6D41516288C9}"/>
            </c:ext>
          </c:extLst>
        </c:ser>
        <c:ser>
          <c:idx val="1"/>
          <c:order val="2"/>
          <c:tx>
            <c:strRef>
              <c:f>'Bethel Net Price'!$E$14</c:f>
              <c:strCache>
                <c:ptCount val="1"/>
                <c:pt idx="0">
                  <c:v>CCCU Median TFRB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F2-4962-809C-6D41516288C9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F2-4962-809C-6D41516288C9}"/>
                </c:ext>
              </c:extLst>
            </c:dLbl>
            <c:dLbl>
              <c:idx val="1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F2-4962-809C-6D4151628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'Bethel Net Price'!$F$14:$Y$14</c:f>
              <c:numCache>
                <c:formatCode>_("$"* #,##0_);_("$"* \(#,##0\);_("$"* "-"??_);_(@_)</c:formatCode>
                <c:ptCount val="10"/>
                <c:pt idx="0">
                  <c:v>27000</c:v>
                </c:pt>
                <c:pt idx="1">
                  <c:v>27813</c:v>
                </c:pt>
                <c:pt idx="2">
                  <c:v>29110</c:v>
                </c:pt>
                <c:pt idx="3">
                  <c:v>30262</c:v>
                </c:pt>
                <c:pt idx="4">
                  <c:v>31389</c:v>
                </c:pt>
                <c:pt idx="5">
                  <c:v>32195</c:v>
                </c:pt>
                <c:pt idx="6">
                  <c:v>33740</c:v>
                </c:pt>
                <c:pt idx="7">
                  <c:v>34660</c:v>
                </c:pt>
                <c:pt idx="8">
                  <c:v>35560</c:v>
                </c:pt>
                <c:pt idx="9">
                  <c:v>37390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2F2-4962-809C-6D4151628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43328"/>
        <c:axId val="189844864"/>
      </c:lineChart>
      <c:catAx>
        <c:axId val="18984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9844864"/>
        <c:crosses val="autoZero"/>
        <c:auto val="1"/>
        <c:lblAlgn val="ctr"/>
        <c:lblOffset val="100"/>
        <c:noMultiLvlLbl val="0"/>
      </c:catAx>
      <c:valAx>
        <c:axId val="18984486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984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b="1" i="0" baseline="0" dirty="0"/>
              <a:t>Total Enrollment - All Respondents</a:t>
            </a:r>
            <a:endParaRPr lang="en-US" sz="3200" dirty="0"/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'Enrolnt by Cohort static Graphs'!$D$31</c:f>
              <c:strCache>
                <c:ptCount val="1"/>
                <c:pt idx="0">
                  <c:v>Traditional Undergrad Enrollment</c:v>
                </c:pt>
              </c:strCache>
            </c:strRef>
          </c:tx>
          <c:invertIfNegative val="0"/>
          <c:dLbls>
            <c:delete val="1"/>
          </c:dLbls>
          <c:cat>
            <c:strRef>
              <c:f>'Enrolnt by Cohort static Graphs'!$E$30:$AB$30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'Enrolnt by Cohort static Graphs'!$E$31:$AB$31</c:f>
              <c:numCache>
                <c:formatCode>#,##0</c:formatCode>
                <c:ptCount val="10"/>
                <c:pt idx="0">
                  <c:v>102192</c:v>
                </c:pt>
                <c:pt idx="1">
                  <c:v>108813</c:v>
                </c:pt>
                <c:pt idx="2">
                  <c:v>120503</c:v>
                </c:pt>
                <c:pt idx="3">
                  <c:v>129805</c:v>
                </c:pt>
                <c:pt idx="4">
                  <c:v>133857</c:v>
                </c:pt>
                <c:pt idx="5">
                  <c:v>127610</c:v>
                </c:pt>
                <c:pt idx="6">
                  <c:v>124456</c:v>
                </c:pt>
                <c:pt idx="7">
                  <c:v>101453</c:v>
                </c:pt>
                <c:pt idx="8">
                  <c:v>100169</c:v>
                </c:pt>
                <c:pt idx="9">
                  <c:v>103046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9-4F82-85B8-6702E25967A8}"/>
            </c:ext>
          </c:extLst>
        </c:ser>
        <c:ser>
          <c:idx val="1"/>
          <c:order val="1"/>
          <c:tx>
            <c:strRef>
              <c:f>'Enrolnt by Cohort static Graphs'!$D$32</c:f>
              <c:strCache>
                <c:ptCount val="1"/>
                <c:pt idx="0">
                  <c:v>Other Undergrad Enrollment</c:v>
                </c:pt>
              </c:strCache>
            </c:strRef>
          </c:tx>
          <c:invertIfNegative val="0"/>
          <c:dLbls>
            <c:delete val="1"/>
          </c:dLbls>
          <c:cat>
            <c:strRef>
              <c:f>'Enrolnt by Cohort static Graphs'!$E$30:$AB$30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'Enrolnt by Cohort static Graphs'!$E$32:$AB$32</c:f>
              <c:numCache>
                <c:formatCode>#,##0</c:formatCode>
                <c:ptCount val="10"/>
                <c:pt idx="0">
                  <c:v>37747</c:v>
                </c:pt>
                <c:pt idx="1">
                  <c:v>42527</c:v>
                </c:pt>
                <c:pt idx="2">
                  <c:v>46571</c:v>
                </c:pt>
                <c:pt idx="3">
                  <c:v>51439</c:v>
                </c:pt>
                <c:pt idx="4">
                  <c:v>46293</c:v>
                </c:pt>
                <c:pt idx="5">
                  <c:v>44675</c:v>
                </c:pt>
                <c:pt idx="6">
                  <c:v>40924</c:v>
                </c:pt>
                <c:pt idx="7">
                  <c:v>34961</c:v>
                </c:pt>
                <c:pt idx="8">
                  <c:v>32366</c:v>
                </c:pt>
                <c:pt idx="9">
                  <c:v>37608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69-4F82-85B8-6702E25967A8}"/>
            </c:ext>
          </c:extLst>
        </c:ser>
        <c:ser>
          <c:idx val="2"/>
          <c:order val="2"/>
          <c:tx>
            <c:strRef>
              <c:f>'Enrolnt by Cohort static Graphs'!$D$33</c:f>
              <c:strCache>
                <c:ptCount val="1"/>
                <c:pt idx="0">
                  <c:v>Grad Enrollment</c:v>
                </c:pt>
              </c:strCache>
            </c:strRef>
          </c:tx>
          <c:invertIfNegative val="0"/>
          <c:dLbls>
            <c:delete val="1"/>
          </c:dLbls>
          <c:cat>
            <c:strRef>
              <c:f>'Enrolnt by Cohort static Graphs'!$E$30:$AB$30</c:f>
              <c:strCache>
                <c:ptCount val="10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</c:strCache>
            </c:strRef>
          </c:cat>
          <c:val>
            <c:numRef>
              <c:f>'Enrolnt by Cohort static Graphs'!$E$33:$AB$33</c:f>
              <c:numCache>
                <c:formatCode>#,##0</c:formatCode>
                <c:ptCount val="10"/>
                <c:pt idx="0">
                  <c:v>43840</c:v>
                </c:pt>
                <c:pt idx="1">
                  <c:v>52491</c:v>
                </c:pt>
                <c:pt idx="2">
                  <c:v>60633</c:v>
                </c:pt>
                <c:pt idx="3">
                  <c:v>62954</c:v>
                </c:pt>
                <c:pt idx="4">
                  <c:v>63160</c:v>
                </c:pt>
                <c:pt idx="5">
                  <c:v>61787</c:v>
                </c:pt>
                <c:pt idx="6">
                  <c:v>64377</c:v>
                </c:pt>
                <c:pt idx="7">
                  <c:v>45598</c:v>
                </c:pt>
                <c:pt idx="8">
                  <c:v>48718</c:v>
                </c:pt>
                <c:pt idx="9">
                  <c:v>66547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69-4F82-85B8-6702E25967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3255936"/>
        <c:axId val="153257472"/>
      </c:barChart>
      <c:catAx>
        <c:axId val="15325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3257472"/>
        <c:crosses val="autoZero"/>
        <c:auto val="1"/>
        <c:lblAlgn val="ctr"/>
        <c:lblOffset val="100"/>
        <c:noMultiLvlLbl val="0"/>
      </c:catAx>
      <c:valAx>
        <c:axId val="1532574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32559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 '18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Begin Awarding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C-486E-B391-F37BF3FC40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Dec '18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Begin Awarding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BC-486E-B391-F37BF3FC40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Jan '19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Begin Awarding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BC-486E-B391-F37BF3FC40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Feb '19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Begin Awarding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BC-486E-B391-F37BF3FC400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Mar '19 or Later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Begin Awarding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BC-486E-B391-F37BF3FC4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6251344"/>
        <c:axId val="676251904"/>
      </c:barChart>
      <c:catAx>
        <c:axId val="67625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251904"/>
        <c:crosses val="autoZero"/>
        <c:auto val="1"/>
        <c:lblAlgn val="ctr"/>
        <c:lblOffset val="100"/>
        <c:noMultiLvlLbl val="0"/>
      </c:catAx>
      <c:valAx>
        <c:axId val="676251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251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52-4B13-956D-6E5CFA08A34E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5D0D-46A5-A355-A1A7656F42CA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F52-4B13-956D-6E5CFA08A34E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D0D-46A5-A355-A1A7656F42CA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F52-4B13-956D-6E5CFA08A34E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5D0D-46A5-A355-A1A7656F42CA}"/>
              </c:ext>
            </c:extLst>
          </c:dPt>
          <c:dPt>
            <c:idx val="49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CF52-4B13-956D-6E5CFA08A34E}"/>
              </c:ext>
            </c:extLst>
          </c:dPt>
          <c:dPt>
            <c:idx val="66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9-CF52-4B13-956D-6E5CFA08A34E}"/>
              </c:ext>
            </c:extLst>
          </c:dPt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0D-46A5-A355-A1A7656F42CA}"/>
                </c:ext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0D-46A5-A355-A1A7656F42CA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0D-46A5-A355-A1A7656F42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Sheet1!$A$2:$A$49</c:f>
              <c:numCache>
                <c:formatCode>General</c:formatCode>
                <c:ptCount val="48"/>
              </c:numCache>
            </c:numRef>
          </c:cat>
          <c:val>
            <c:numRef>
              <c:f>Sheet1!$B$2:$B$49</c:f>
              <c:numCache>
                <c:formatCode>0%</c:formatCode>
                <c:ptCount val="48"/>
                <c:pt idx="0">
                  <c:v>0.13280632411067195</c:v>
                </c:pt>
                <c:pt idx="1">
                  <c:v>0.1443089430894309</c:v>
                </c:pt>
                <c:pt idx="2">
                  <c:v>0.18059855521155832</c:v>
                </c:pt>
                <c:pt idx="3">
                  <c:v>0.22177866489243736</c:v>
                </c:pt>
                <c:pt idx="4">
                  <c:v>0.23061400980109542</c:v>
                </c:pt>
                <c:pt idx="5">
                  <c:v>0.23651844843897823</c:v>
                </c:pt>
                <c:pt idx="6">
                  <c:v>0.26441036488630354</c:v>
                </c:pt>
                <c:pt idx="7">
                  <c:v>0.30060120240480964</c:v>
                </c:pt>
                <c:pt idx="8">
                  <c:v>0.31063522617901829</c:v>
                </c:pt>
                <c:pt idx="9">
                  <c:v>0.31109204033469212</c:v>
                </c:pt>
                <c:pt idx="10">
                  <c:v>0.31454783748361731</c:v>
                </c:pt>
                <c:pt idx="11">
                  <c:v>0.32168186423505574</c:v>
                </c:pt>
                <c:pt idx="12">
                  <c:v>0.34197813374014746</c:v>
                </c:pt>
                <c:pt idx="13">
                  <c:v>0.37610619469026546</c:v>
                </c:pt>
                <c:pt idx="14">
                  <c:v>0.3804294777940459</c:v>
                </c:pt>
                <c:pt idx="15">
                  <c:v>0.38611111111111113</c:v>
                </c:pt>
                <c:pt idx="16">
                  <c:v>0.40261593341260404</c:v>
                </c:pt>
                <c:pt idx="17">
                  <c:v>0.42336398053001623</c:v>
                </c:pt>
                <c:pt idx="18">
                  <c:v>0.42834994462901438</c:v>
                </c:pt>
                <c:pt idx="19">
                  <c:v>0.42842741935483869</c:v>
                </c:pt>
                <c:pt idx="20">
                  <c:v>0.43316831683168316</c:v>
                </c:pt>
                <c:pt idx="21">
                  <c:v>0.45072115384615385</c:v>
                </c:pt>
                <c:pt idx="22">
                  <c:v>0.45547711227510818</c:v>
                </c:pt>
                <c:pt idx="23">
                  <c:v>0.45633185185185188</c:v>
                </c:pt>
                <c:pt idx="24">
                  <c:v>0.46487603305785125</c:v>
                </c:pt>
                <c:pt idx="25">
                  <c:v>0.46685340802987862</c:v>
                </c:pt>
                <c:pt idx="26">
                  <c:v>0.47142857142857142</c:v>
                </c:pt>
                <c:pt idx="27">
                  <c:v>0.48398849472674976</c:v>
                </c:pt>
                <c:pt idx="28">
                  <c:v>0.4881193856853086</c:v>
                </c:pt>
                <c:pt idx="29">
                  <c:v>0.51506849315068493</c:v>
                </c:pt>
                <c:pt idx="30">
                  <c:v>0.56262230919765166</c:v>
                </c:pt>
                <c:pt idx="31">
                  <c:v>0.57116336633663367</c:v>
                </c:pt>
                <c:pt idx="32">
                  <c:v>0.57199999999999995</c:v>
                </c:pt>
                <c:pt idx="33">
                  <c:v>0.57421655094764501</c:v>
                </c:pt>
                <c:pt idx="34">
                  <c:v>0.57872496784861294</c:v>
                </c:pt>
                <c:pt idx="35">
                  <c:v>0.59961315280464211</c:v>
                </c:pt>
                <c:pt idx="36">
                  <c:v>0.60582278481012664</c:v>
                </c:pt>
                <c:pt idx="37">
                  <c:v>0.62004897018579863</c:v>
                </c:pt>
                <c:pt idx="38">
                  <c:v>0.62014388489208638</c:v>
                </c:pt>
                <c:pt idx="39">
                  <c:v>0.64748201438848918</c:v>
                </c:pt>
                <c:pt idx="40">
                  <c:v>0.70678336980306344</c:v>
                </c:pt>
                <c:pt idx="41">
                  <c:v>0.75</c:v>
                </c:pt>
                <c:pt idx="42">
                  <c:v>0.90936555891238668</c:v>
                </c:pt>
                <c:pt idx="43">
                  <c:v>1.0025917926565875</c:v>
                </c:pt>
                <c:pt idx="44">
                  <c:v>1.0538095238095238</c:v>
                </c:pt>
                <c:pt idx="45">
                  <c:v>1.2036453201970443</c:v>
                </c:pt>
                <c:pt idx="46">
                  <c:v>1.2351177730192719</c:v>
                </c:pt>
                <c:pt idx="47">
                  <c:v>1.2808988764044944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52-4B13-956D-6E5CFA08A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876992"/>
        <c:axId val="157878528"/>
      </c:barChart>
      <c:catAx>
        <c:axId val="15787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878528"/>
        <c:crosses val="autoZero"/>
        <c:auto val="1"/>
        <c:lblAlgn val="ctr"/>
        <c:lblOffset val="100"/>
        <c:noMultiLvlLbl val="0"/>
      </c:catAx>
      <c:valAx>
        <c:axId val="157878528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78769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9.4474628171478559E-2"/>
          <c:y val="0.13142494284988571"/>
          <c:w val="0.89024759405074361"/>
          <c:h val="0.660137795275590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Awarded for Need &amp; Meets Need</c:v>
                </c:pt>
              </c:strCache>
            </c:strRef>
          </c:tx>
          <c:invertIfNegative val="0"/>
          <c:cat>
            <c:strRef>
              <c:f>Sheet1!$A$3:$A$49</c:f>
              <c:strCache>
                <c:ptCount val="47"/>
                <c:pt idx="0">
                  <c:v>Category 35</c:v>
                </c:pt>
                <c:pt idx="1">
                  <c:v>Category 80</c:v>
                </c:pt>
                <c:pt idx="2">
                  <c:v>Category 56</c:v>
                </c:pt>
                <c:pt idx="3">
                  <c:v>Category 60</c:v>
                </c:pt>
                <c:pt idx="4">
                  <c:v>Category 32</c:v>
                </c:pt>
                <c:pt idx="5">
                  <c:v>Category 23</c:v>
                </c:pt>
                <c:pt idx="6">
                  <c:v>Category 4</c:v>
                </c:pt>
                <c:pt idx="7">
                  <c:v>Category 5</c:v>
                </c:pt>
                <c:pt idx="8">
                  <c:v>Category 15</c:v>
                </c:pt>
                <c:pt idx="9">
                  <c:v>Category 29</c:v>
                </c:pt>
                <c:pt idx="10">
                  <c:v>Category 65</c:v>
                </c:pt>
                <c:pt idx="11">
                  <c:v>Category 46</c:v>
                </c:pt>
                <c:pt idx="12">
                  <c:v>Category 6</c:v>
                </c:pt>
                <c:pt idx="13">
                  <c:v>Category 3</c:v>
                </c:pt>
                <c:pt idx="14">
                  <c:v>Category 74</c:v>
                </c:pt>
                <c:pt idx="15">
                  <c:v>Category 59</c:v>
                </c:pt>
                <c:pt idx="16">
                  <c:v>Category 41</c:v>
                </c:pt>
                <c:pt idx="17">
                  <c:v>Category 11</c:v>
                </c:pt>
                <c:pt idx="18">
                  <c:v>Category 16</c:v>
                </c:pt>
                <c:pt idx="19">
                  <c:v>Category 21</c:v>
                </c:pt>
                <c:pt idx="20">
                  <c:v>Category 30</c:v>
                </c:pt>
                <c:pt idx="21">
                  <c:v>Category 71</c:v>
                </c:pt>
                <c:pt idx="22">
                  <c:v>Category 25</c:v>
                </c:pt>
                <c:pt idx="23">
                  <c:v>Category 43</c:v>
                </c:pt>
                <c:pt idx="24">
                  <c:v>Category 75</c:v>
                </c:pt>
                <c:pt idx="25">
                  <c:v>Category 14</c:v>
                </c:pt>
                <c:pt idx="26">
                  <c:v>Category 63</c:v>
                </c:pt>
                <c:pt idx="27">
                  <c:v>Category 8</c:v>
                </c:pt>
                <c:pt idx="28">
                  <c:v>Category 9</c:v>
                </c:pt>
                <c:pt idx="29">
                  <c:v>Category 78</c:v>
                </c:pt>
                <c:pt idx="30">
                  <c:v>Category 66</c:v>
                </c:pt>
                <c:pt idx="31">
                  <c:v>Category 33</c:v>
                </c:pt>
                <c:pt idx="32">
                  <c:v>Category 61</c:v>
                </c:pt>
                <c:pt idx="33">
                  <c:v>Category 7</c:v>
                </c:pt>
                <c:pt idx="34">
                  <c:v>Category 76</c:v>
                </c:pt>
                <c:pt idx="35">
                  <c:v>Category 36</c:v>
                </c:pt>
                <c:pt idx="36">
                  <c:v>Category 42</c:v>
                </c:pt>
                <c:pt idx="37">
                  <c:v>Category 40</c:v>
                </c:pt>
                <c:pt idx="38">
                  <c:v>Category 37</c:v>
                </c:pt>
                <c:pt idx="39">
                  <c:v>Category 69</c:v>
                </c:pt>
                <c:pt idx="40">
                  <c:v>Category 13</c:v>
                </c:pt>
                <c:pt idx="41">
                  <c:v>Category 39</c:v>
                </c:pt>
                <c:pt idx="42">
                  <c:v>Category 50</c:v>
                </c:pt>
                <c:pt idx="43">
                  <c:v>Category 58</c:v>
                </c:pt>
                <c:pt idx="44">
                  <c:v>Category 54</c:v>
                </c:pt>
                <c:pt idx="45">
                  <c:v>Category 17</c:v>
                </c:pt>
                <c:pt idx="46">
                  <c:v>Category 34</c:v>
                </c:pt>
              </c:strCache>
            </c:strRef>
          </c:cat>
          <c:val>
            <c:numRef>
              <c:f>Sheet1!$B$3:$B$49</c:f>
              <c:numCache>
                <c:formatCode>0%</c:formatCode>
                <c:ptCount val="47"/>
                <c:pt idx="0">
                  <c:v>0.78</c:v>
                </c:pt>
                <c:pt idx="1">
                  <c:v>0.75</c:v>
                </c:pt>
                <c:pt idx="2">
                  <c:v>0.68</c:v>
                </c:pt>
                <c:pt idx="3">
                  <c:v>0.65</c:v>
                </c:pt>
                <c:pt idx="4">
                  <c:v>0.65</c:v>
                </c:pt>
                <c:pt idx="5">
                  <c:v>0.6</c:v>
                </c:pt>
                <c:pt idx="6">
                  <c:v>0.5</c:v>
                </c:pt>
                <c:pt idx="7">
                  <c:v>0.5</c:v>
                </c:pt>
                <c:pt idx="8">
                  <c:v>0.39</c:v>
                </c:pt>
                <c:pt idx="9">
                  <c:v>0.375</c:v>
                </c:pt>
                <c:pt idx="10">
                  <c:v>0.37</c:v>
                </c:pt>
                <c:pt idx="11">
                  <c:v>0.36</c:v>
                </c:pt>
                <c:pt idx="12">
                  <c:v>0.35</c:v>
                </c:pt>
                <c:pt idx="13">
                  <c:v>0.31</c:v>
                </c:pt>
                <c:pt idx="14">
                  <c:v>0.3</c:v>
                </c:pt>
                <c:pt idx="15">
                  <c:v>0.28699999999999998</c:v>
                </c:pt>
                <c:pt idx="16">
                  <c:v>0.28000000000000003</c:v>
                </c:pt>
                <c:pt idx="17">
                  <c:v>0.25700000000000001</c:v>
                </c:pt>
                <c:pt idx="18">
                  <c:v>0.25600000000000001</c:v>
                </c:pt>
                <c:pt idx="19">
                  <c:v>0.25</c:v>
                </c:pt>
                <c:pt idx="20">
                  <c:v>0.25</c:v>
                </c:pt>
                <c:pt idx="21">
                  <c:v>0.24</c:v>
                </c:pt>
                <c:pt idx="22">
                  <c:v>0.24</c:v>
                </c:pt>
                <c:pt idx="23">
                  <c:v>0.17699999999999999</c:v>
                </c:pt>
                <c:pt idx="24">
                  <c:v>0.17</c:v>
                </c:pt>
                <c:pt idx="25">
                  <c:v>0.16550000000000001</c:v>
                </c:pt>
                <c:pt idx="26">
                  <c:v>0.16350000000000001</c:v>
                </c:pt>
                <c:pt idx="27">
                  <c:v>0.16</c:v>
                </c:pt>
                <c:pt idx="28">
                  <c:v>0.16</c:v>
                </c:pt>
                <c:pt idx="29">
                  <c:v>0.15</c:v>
                </c:pt>
                <c:pt idx="30">
                  <c:v>0.15</c:v>
                </c:pt>
                <c:pt idx="31">
                  <c:v>0.15</c:v>
                </c:pt>
                <c:pt idx="32">
                  <c:v>0.15</c:v>
                </c:pt>
                <c:pt idx="33">
                  <c:v>0.11</c:v>
                </c:pt>
                <c:pt idx="34">
                  <c:v>0.1</c:v>
                </c:pt>
                <c:pt idx="35">
                  <c:v>0.1</c:v>
                </c:pt>
                <c:pt idx="36">
                  <c:v>9.6000000000000002E-2</c:v>
                </c:pt>
                <c:pt idx="37">
                  <c:v>0.08</c:v>
                </c:pt>
                <c:pt idx="38">
                  <c:v>0.05</c:v>
                </c:pt>
                <c:pt idx="39">
                  <c:v>0.04</c:v>
                </c:pt>
                <c:pt idx="40">
                  <c:v>0.04</c:v>
                </c:pt>
                <c:pt idx="41">
                  <c:v>0.03</c:v>
                </c:pt>
                <c:pt idx="42">
                  <c:v>0.01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0-4923-9DAD-268D019EA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537792"/>
        <c:axId val="159551872"/>
      </c:barChart>
      <c:catAx>
        <c:axId val="159537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59551872"/>
        <c:crosses val="autoZero"/>
        <c:auto val="1"/>
        <c:lblAlgn val="ctr"/>
        <c:lblOffset val="100"/>
        <c:noMultiLvlLbl val="0"/>
      </c:catAx>
      <c:valAx>
        <c:axId val="1595518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95377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49918624234470699"/>
          <c:y val="0.91679874693082719"/>
          <c:w val="0.36583595800524932"/>
          <c:h val="5.7751672170011009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74628171478559E-2"/>
          <c:y val="4.0470535941071882E-2"/>
          <c:w val="0.89024759405074361"/>
          <c:h val="0.767221234442468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Awarded for Need &amp; Meets Need</c:v>
                </c:pt>
              </c:strCache>
            </c:strRef>
          </c:tx>
          <c:invertIfNegative val="0"/>
          <c:cat>
            <c:strRef>
              <c:f>Sheet1!$A$3:$A$49</c:f>
              <c:strCache>
                <c:ptCount val="47"/>
                <c:pt idx="0">
                  <c:v>Category 58</c:v>
                </c:pt>
                <c:pt idx="1">
                  <c:v>Category 37</c:v>
                </c:pt>
                <c:pt idx="2">
                  <c:v>Category 21</c:v>
                </c:pt>
                <c:pt idx="3">
                  <c:v>Category 74</c:v>
                </c:pt>
                <c:pt idx="4">
                  <c:v>Category 4</c:v>
                </c:pt>
                <c:pt idx="5">
                  <c:v>Category 35</c:v>
                </c:pt>
                <c:pt idx="6">
                  <c:v>Category 15</c:v>
                </c:pt>
                <c:pt idx="7">
                  <c:v>Category 7</c:v>
                </c:pt>
                <c:pt idx="8">
                  <c:v>Category 6</c:v>
                </c:pt>
                <c:pt idx="9">
                  <c:v>Category 80</c:v>
                </c:pt>
                <c:pt idx="10">
                  <c:v>Category 29</c:v>
                </c:pt>
                <c:pt idx="11">
                  <c:v>Category 78</c:v>
                </c:pt>
                <c:pt idx="12">
                  <c:v>Category 56</c:v>
                </c:pt>
                <c:pt idx="13">
                  <c:v>Category 71</c:v>
                </c:pt>
                <c:pt idx="14">
                  <c:v>Category 75</c:v>
                </c:pt>
                <c:pt idx="15">
                  <c:v>Category 60</c:v>
                </c:pt>
                <c:pt idx="16">
                  <c:v>Category 54</c:v>
                </c:pt>
                <c:pt idx="17">
                  <c:v>Category 50</c:v>
                </c:pt>
                <c:pt idx="18">
                  <c:v>Category 66</c:v>
                </c:pt>
                <c:pt idx="19">
                  <c:v>Category 5</c:v>
                </c:pt>
                <c:pt idx="20">
                  <c:v>Category 25</c:v>
                </c:pt>
                <c:pt idx="21">
                  <c:v>Category 33</c:v>
                </c:pt>
                <c:pt idx="22">
                  <c:v>Category 17</c:v>
                </c:pt>
                <c:pt idx="23">
                  <c:v>Category 63</c:v>
                </c:pt>
                <c:pt idx="24">
                  <c:v>Category 42</c:v>
                </c:pt>
                <c:pt idx="25">
                  <c:v>Category 34</c:v>
                </c:pt>
                <c:pt idx="26">
                  <c:v>Category 8</c:v>
                </c:pt>
                <c:pt idx="27">
                  <c:v>Category 30</c:v>
                </c:pt>
                <c:pt idx="28">
                  <c:v>Category 65</c:v>
                </c:pt>
                <c:pt idx="29">
                  <c:v>Category 14</c:v>
                </c:pt>
                <c:pt idx="30">
                  <c:v>Category 59</c:v>
                </c:pt>
                <c:pt idx="31">
                  <c:v>Category 32</c:v>
                </c:pt>
                <c:pt idx="32">
                  <c:v>Category 16</c:v>
                </c:pt>
                <c:pt idx="33">
                  <c:v>Category 11</c:v>
                </c:pt>
                <c:pt idx="34">
                  <c:v>Category 61</c:v>
                </c:pt>
                <c:pt idx="35">
                  <c:v>Category 41</c:v>
                </c:pt>
                <c:pt idx="36">
                  <c:v>Category 46</c:v>
                </c:pt>
                <c:pt idx="37">
                  <c:v>Category 3</c:v>
                </c:pt>
                <c:pt idx="38">
                  <c:v>Category 76</c:v>
                </c:pt>
                <c:pt idx="39">
                  <c:v>Category 23</c:v>
                </c:pt>
                <c:pt idx="40">
                  <c:v>Category 40</c:v>
                </c:pt>
                <c:pt idx="41">
                  <c:v>Category 69</c:v>
                </c:pt>
                <c:pt idx="42">
                  <c:v>Category 36</c:v>
                </c:pt>
                <c:pt idx="43">
                  <c:v>Category 43</c:v>
                </c:pt>
                <c:pt idx="44">
                  <c:v>Category 9</c:v>
                </c:pt>
                <c:pt idx="45">
                  <c:v>Category 13</c:v>
                </c:pt>
                <c:pt idx="46">
                  <c:v>Category 39</c:v>
                </c:pt>
              </c:strCache>
            </c:strRef>
          </c:cat>
          <c:val>
            <c:numRef>
              <c:f>Sheet1!$B$3:$B$49</c:f>
              <c:numCache>
                <c:formatCode>0%</c:formatCode>
                <c:ptCount val="47"/>
                <c:pt idx="0">
                  <c:v>0</c:v>
                </c:pt>
                <c:pt idx="1">
                  <c:v>0.05</c:v>
                </c:pt>
                <c:pt idx="2">
                  <c:v>0.25</c:v>
                </c:pt>
                <c:pt idx="3">
                  <c:v>0.3</c:v>
                </c:pt>
                <c:pt idx="4">
                  <c:v>0.5</c:v>
                </c:pt>
                <c:pt idx="5">
                  <c:v>0.78</c:v>
                </c:pt>
                <c:pt idx="6">
                  <c:v>0.39</c:v>
                </c:pt>
                <c:pt idx="7">
                  <c:v>0.11</c:v>
                </c:pt>
                <c:pt idx="8">
                  <c:v>0.35</c:v>
                </c:pt>
                <c:pt idx="9">
                  <c:v>0.75</c:v>
                </c:pt>
                <c:pt idx="10">
                  <c:v>0.375</c:v>
                </c:pt>
                <c:pt idx="11">
                  <c:v>0.15</c:v>
                </c:pt>
                <c:pt idx="12">
                  <c:v>0.68</c:v>
                </c:pt>
                <c:pt idx="13">
                  <c:v>0.24</c:v>
                </c:pt>
                <c:pt idx="14">
                  <c:v>0.17</c:v>
                </c:pt>
                <c:pt idx="15">
                  <c:v>0.65</c:v>
                </c:pt>
                <c:pt idx="16">
                  <c:v>0</c:v>
                </c:pt>
                <c:pt idx="17">
                  <c:v>0.01</c:v>
                </c:pt>
                <c:pt idx="18">
                  <c:v>0.15</c:v>
                </c:pt>
                <c:pt idx="19">
                  <c:v>0.5</c:v>
                </c:pt>
                <c:pt idx="20">
                  <c:v>0.24</c:v>
                </c:pt>
                <c:pt idx="21">
                  <c:v>0.15</c:v>
                </c:pt>
                <c:pt idx="22">
                  <c:v>0</c:v>
                </c:pt>
                <c:pt idx="23">
                  <c:v>0.16350000000000001</c:v>
                </c:pt>
                <c:pt idx="24">
                  <c:v>9.6000000000000002E-2</c:v>
                </c:pt>
                <c:pt idx="25">
                  <c:v>0</c:v>
                </c:pt>
                <c:pt idx="26">
                  <c:v>0.16</c:v>
                </c:pt>
                <c:pt idx="27">
                  <c:v>0.25</c:v>
                </c:pt>
                <c:pt idx="28">
                  <c:v>0.37</c:v>
                </c:pt>
                <c:pt idx="29">
                  <c:v>0.16550000000000001</c:v>
                </c:pt>
                <c:pt idx="30">
                  <c:v>0.28699999999999998</c:v>
                </c:pt>
                <c:pt idx="31">
                  <c:v>0.65</c:v>
                </c:pt>
                <c:pt idx="32">
                  <c:v>0.25600000000000001</c:v>
                </c:pt>
                <c:pt idx="33">
                  <c:v>0.25700000000000001</c:v>
                </c:pt>
                <c:pt idx="34">
                  <c:v>0.15</c:v>
                </c:pt>
                <c:pt idx="35">
                  <c:v>0.28000000000000003</c:v>
                </c:pt>
                <c:pt idx="36">
                  <c:v>0.36</c:v>
                </c:pt>
                <c:pt idx="37">
                  <c:v>0.31</c:v>
                </c:pt>
                <c:pt idx="38">
                  <c:v>0.1</c:v>
                </c:pt>
                <c:pt idx="39">
                  <c:v>0.6</c:v>
                </c:pt>
                <c:pt idx="40">
                  <c:v>0.08</c:v>
                </c:pt>
                <c:pt idx="41">
                  <c:v>0.04</c:v>
                </c:pt>
                <c:pt idx="42">
                  <c:v>0.1</c:v>
                </c:pt>
                <c:pt idx="43">
                  <c:v>0.17699999999999999</c:v>
                </c:pt>
                <c:pt idx="44">
                  <c:v>0.16</c:v>
                </c:pt>
                <c:pt idx="45">
                  <c:v>0.04</c:v>
                </c:pt>
                <c:pt idx="4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0-4923-9DAD-268D019EAEFA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Awarded for Merit or Circumstance; Meets Need</c:v>
                </c:pt>
              </c:strCache>
            </c:strRef>
          </c:tx>
          <c:invertIfNegative val="0"/>
          <c:cat>
            <c:strRef>
              <c:f>Sheet1!$A$3:$A$49</c:f>
              <c:strCache>
                <c:ptCount val="47"/>
                <c:pt idx="0">
                  <c:v>Category 58</c:v>
                </c:pt>
                <c:pt idx="1">
                  <c:v>Category 37</c:v>
                </c:pt>
                <c:pt idx="2">
                  <c:v>Category 21</c:v>
                </c:pt>
                <c:pt idx="3">
                  <c:v>Category 74</c:v>
                </c:pt>
                <c:pt idx="4">
                  <c:v>Category 4</c:v>
                </c:pt>
                <c:pt idx="5">
                  <c:v>Category 35</c:v>
                </c:pt>
                <c:pt idx="6">
                  <c:v>Category 15</c:v>
                </c:pt>
                <c:pt idx="7">
                  <c:v>Category 7</c:v>
                </c:pt>
                <c:pt idx="8">
                  <c:v>Category 6</c:v>
                </c:pt>
                <c:pt idx="9">
                  <c:v>Category 80</c:v>
                </c:pt>
                <c:pt idx="10">
                  <c:v>Category 29</c:v>
                </c:pt>
                <c:pt idx="11">
                  <c:v>Category 78</c:v>
                </c:pt>
                <c:pt idx="12">
                  <c:v>Category 56</c:v>
                </c:pt>
                <c:pt idx="13">
                  <c:v>Category 71</c:v>
                </c:pt>
                <c:pt idx="14">
                  <c:v>Category 75</c:v>
                </c:pt>
                <c:pt idx="15">
                  <c:v>Category 60</c:v>
                </c:pt>
                <c:pt idx="16">
                  <c:v>Category 54</c:v>
                </c:pt>
                <c:pt idx="17">
                  <c:v>Category 50</c:v>
                </c:pt>
                <c:pt idx="18">
                  <c:v>Category 66</c:v>
                </c:pt>
                <c:pt idx="19">
                  <c:v>Category 5</c:v>
                </c:pt>
                <c:pt idx="20">
                  <c:v>Category 25</c:v>
                </c:pt>
                <c:pt idx="21">
                  <c:v>Category 33</c:v>
                </c:pt>
                <c:pt idx="22">
                  <c:v>Category 17</c:v>
                </c:pt>
                <c:pt idx="23">
                  <c:v>Category 63</c:v>
                </c:pt>
                <c:pt idx="24">
                  <c:v>Category 42</c:v>
                </c:pt>
                <c:pt idx="25">
                  <c:v>Category 34</c:v>
                </c:pt>
                <c:pt idx="26">
                  <c:v>Category 8</c:v>
                </c:pt>
                <c:pt idx="27">
                  <c:v>Category 30</c:v>
                </c:pt>
                <c:pt idx="28">
                  <c:v>Category 65</c:v>
                </c:pt>
                <c:pt idx="29">
                  <c:v>Category 14</c:v>
                </c:pt>
                <c:pt idx="30">
                  <c:v>Category 59</c:v>
                </c:pt>
                <c:pt idx="31">
                  <c:v>Category 32</c:v>
                </c:pt>
                <c:pt idx="32">
                  <c:v>Category 16</c:v>
                </c:pt>
                <c:pt idx="33">
                  <c:v>Category 11</c:v>
                </c:pt>
                <c:pt idx="34">
                  <c:v>Category 61</c:v>
                </c:pt>
                <c:pt idx="35">
                  <c:v>Category 41</c:v>
                </c:pt>
                <c:pt idx="36">
                  <c:v>Category 46</c:v>
                </c:pt>
                <c:pt idx="37">
                  <c:v>Category 3</c:v>
                </c:pt>
                <c:pt idx="38">
                  <c:v>Category 76</c:v>
                </c:pt>
                <c:pt idx="39">
                  <c:v>Category 23</c:v>
                </c:pt>
                <c:pt idx="40">
                  <c:v>Category 40</c:v>
                </c:pt>
                <c:pt idx="41">
                  <c:v>Category 69</c:v>
                </c:pt>
                <c:pt idx="42">
                  <c:v>Category 36</c:v>
                </c:pt>
                <c:pt idx="43">
                  <c:v>Category 43</c:v>
                </c:pt>
                <c:pt idx="44">
                  <c:v>Category 9</c:v>
                </c:pt>
                <c:pt idx="45">
                  <c:v>Category 13</c:v>
                </c:pt>
                <c:pt idx="46">
                  <c:v>Category 39</c:v>
                </c:pt>
              </c:strCache>
            </c:strRef>
          </c:cat>
          <c:val>
            <c:numRef>
              <c:f>Sheet1!$C$3:$C$49</c:f>
              <c:numCache>
                <c:formatCode>0%</c:formatCode>
                <c:ptCount val="47"/>
                <c:pt idx="0">
                  <c:v>1</c:v>
                </c:pt>
                <c:pt idx="1">
                  <c:v>0.95</c:v>
                </c:pt>
                <c:pt idx="2">
                  <c:v>0.75</c:v>
                </c:pt>
                <c:pt idx="3">
                  <c:v>0.7</c:v>
                </c:pt>
                <c:pt idx="4">
                  <c:v>0.5</c:v>
                </c:pt>
                <c:pt idx="5">
                  <c:v>0.22</c:v>
                </c:pt>
                <c:pt idx="6">
                  <c:v>0.56000000000000005</c:v>
                </c:pt>
                <c:pt idx="7">
                  <c:v>0.84</c:v>
                </c:pt>
                <c:pt idx="8">
                  <c:v>0.6</c:v>
                </c:pt>
                <c:pt idx="9">
                  <c:v>0.2</c:v>
                </c:pt>
                <c:pt idx="10">
                  <c:v>0.5625</c:v>
                </c:pt>
                <c:pt idx="11">
                  <c:v>0.75</c:v>
                </c:pt>
                <c:pt idx="12">
                  <c:v>0.2</c:v>
                </c:pt>
                <c:pt idx="13">
                  <c:v>0.62</c:v>
                </c:pt>
                <c:pt idx="14">
                  <c:v>0.68</c:v>
                </c:pt>
                <c:pt idx="15">
                  <c:v>0.2</c:v>
                </c:pt>
                <c:pt idx="16">
                  <c:v>0.85</c:v>
                </c:pt>
                <c:pt idx="17">
                  <c:v>0.84</c:v>
                </c:pt>
                <c:pt idx="18">
                  <c:v>0.7</c:v>
                </c:pt>
                <c:pt idx="19">
                  <c:v>0.35</c:v>
                </c:pt>
                <c:pt idx="20">
                  <c:v>0.6</c:v>
                </c:pt>
                <c:pt idx="21">
                  <c:v>0.67</c:v>
                </c:pt>
                <c:pt idx="22">
                  <c:v>0.82</c:v>
                </c:pt>
                <c:pt idx="23">
                  <c:v>0.65579999999999994</c:v>
                </c:pt>
                <c:pt idx="24">
                  <c:v>0.70799999999999996</c:v>
                </c:pt>
                <c:pt idx="25">
                  <c:v>0.8</c:v>
                </c:pt>
                <c:pt idx="26">
                  <c:v>0.64</c:v>
                </c:pt>
                <c:pt idx="27">
                  <c:v>0.55000000000000004</c:v>
                </c:pt>
                <c:pt idx="28">
                  <c:v>0.42</c:v>
                </c:pt>
                <c:pt idx="29">
                  <c:v>0.59630000000000005</c:v>
                </c:pt>
                <c:pt idx="30">
                  <c:v>0.47299999999999998</c:v>
                </c:pt>
                <c:pt idx="31">
                  <c:v>9.5000000000000001E-2</c:v>
                </c:pt>
                <c:pt idx="32">
                  <c:v>0.48399999999999999</c:v>
                </c:pt>
                <c:pt idx="33">
                  <c:v>0.47299999999999998</c:v>
                </c:pt>
                <c:pt idx="34">
                  <c:v>0.55000000000000004</c:v>
                </c:pt>
                <c:pt idx="35">
                  <c:v>0.42</c:v>
                </c:pt>
                <c:pt idx="36">
                  <c:v>0.33</c:v>
                </c:pt>
                <c:pt idx="37">
                  <c:v>0.35</c:v>
                </c:pt>
                <c:pt idx="38">
                  <c:v>0.55000000000000004</c:v>
                </c:pt>
                <c:pt idx="39">
                  <c:v>0</c:v>
                </c:pt>
                <c:pt idx="40">
                  <c:v>0.48</c:v>
                </c:pt>
                <c:pt idx="41">
                  <c:v>0.48</c:v>
                </c:pt>
                <c:pt idx="42">
                  <c:v>0.4</c:v>
                </c:pt>
                <c:pt idx="43">
                  <c:v>1.8000000000000002E-2</c:v>
                </c:pt>
                <c:pt idx="44">
                  <c:v>0</c:v>
                </c:pt>
                <c:pt idx="45">
                  <c:v>0.06</c:v>
                </c:pt>
                <c:pt idx="4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0-4923-9DAD-268D019EA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537792"/>
        <c:axId val="159551872"/>
      </c:barChart>
      <c:catAx>
        <c:axId val="159537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59551872"/>
        <c:crosses val="autoZero"/>
        <c:auto val="1"/>
        <c:lblAlgn val="ctr"/>
        <c:lblOffset val="100"/>
        <c:noMultiLvlLbl val="0"/>
      </c:catAx>
      <c:valAx>
        <c:axId val="1595518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95377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47696402012248468"/>
          <c:y val="0.83615358564050468"/>
          <c:w val="0.52303597987751527"/>
          <c:h val="0.15183769367538735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Awarded for Need &amp; Meets Need</c:v>
                </c:pt>
              </c:strCache>
            </c:strRef>
          </c:tx>
          <c:invertIfNegative val="0"/>
          <c:cat>
            <c:strRef>
              <c:f>Sheet1!$A$3:$A$49</c:f>
              <c:strCache>
                <c:ptCount val="47"/>
                <c:pt idx="0">
                  <c:v>Category 35</c:v>
                </c:pt>
                <c:pt idx="1">
                  <c:v>Category 4</c:v>
                </c:pt>
                <c:pt idx="2">
                  <c:v>Category 74</c:v>
                </c:pt>
                <c:pt idx="3">
                  <c:v>Category 21</c:v>
                </c:pt>
                <c:pt idx="4">
                  <c:v>Category 37</c:v>
                </c:pt>
                <c:pt idx="5">
                  <c:v>Category 58</c:v>
                </c:pt>
                <c:pt idx="6">
                  <c:v>Category 15</c:v>
                </c:pt>
                <c:pt idx="7">
                  <c:v>Category 80</c:v>
                </c:pt>
                <c:pt idx="8">
                  <c:v>Category 6</c:v>
                </c:pt>
                <c:pt idx="9">
                  <c:v>Category 7</c:v>
                </c:pt>
                <c:pt idx="10">
                  <c:v>Category 29</c:v>
                </c:pt>
                <c:pt idx="11">
                  <c:v>Category 78</c:v>
                </c:pt>
                <c:pt idx="12">
                  <c:v>Category 56</c:v>
                </c:pt>
                <c:pt idx="13">
                  <c:v>Category 71</c:v>
                </c:pt>
                <c:pt idx="14">
                  <c:v>Category 60</c:v>
                </c:pt>
                <c:pt idx="15">
                  <c:v>Category 75</c:v>
                </c:pt>
                <c:pt idx="16">
                  <c:v>Category 5</c:v>
                </c:pt>
                <c:pt idx="17">
                  <c:v>Category 66</c:v>
                </c:pt>
                <c:pt idx="18">
                  <c:v>Category 50</c:v>
                </c:pt>
                <c:pt idx="19">
                  <c:v>Category 54</c:v>
                </c:pt>
                <c:pt idx="20">
                  <c:v>Category 25</c:v>
                </c:pt>
                <c:pt idx="21">
                  <c:v>Category 33</c:v>
                </c:pt>
                <c:pt idx="22">
                  <c:v>Category 17</c:v>
                </c:pt>
                <c:pt idx="23">
                  <c:v>Category 63</c:v>
                </c:pt>
                <c:pt idx="24">
                  <c:v>Category 42</c:v>
                </c:pt>
                <c:pt idx="25">
                  <c:v>Category 30</c:v>
                </c:pt>
                <c:pt idx="26">
                  <c:v>Category 8</c:v>
                </c:pt>
                <c:pt idx="27">
                  <c:v>Category 34</c:v>
                </c:pt>
                <c:pt idx="28">
                  <c:v>Category 65</c:v>
                </c:pt>
                <c:pt idx="29">
                  <c:v>Category 14</c:v>
                </c:pt>
                <c:pt idx="30">
                  <c:v>Category 59</c:v>
                </c:pt>
                <c:pt idx="31">
                  <c:v>Category 32</c:v>
                </c:pt>
                <c:pt idx="32">
                  <c:v>Category 16</c:v>
                </c:pt>
                <c:pt idx="33">
                  <c:v>Category 11</c:v>
                </c:pt>
                <c:pt idx="34">
                  <c:v>Category 61</c:v>
                </c:pt>
                <c:pt idx="35">
                  <c:v>Category 41</c:v>
                </c:pt>
                <c:pt idx="36">
                  <c:v>Category 46</c:v>
                </c:pt>
                <c:pt idx="37">
                  <c:v>Category 3</c:v>
                </c:pt>
                <c:pt idx="38">
                  <c:v>Category 76</c:v>
                </c:pt>
                <c:pt idx="39">
                  <c:v>Category 23</c:v>
                </c:pt>
                <c:pt idx="40">
                  <c:v>Category 40</c:v>
                </c:pt>
                <c:pt idx="41">
                  <c:v>Category 69</c:v>
                </c:pt>
                <c:pt idx="42">
                  <c:v>Category 36</c:v>
                </c:pt>
                <c:pt idx="43">
                  <c:v>Category 43</c:v>
                </c:pt>
                <c:pt idx="44">
                  <c:v>Category 9</c:v>
                </c:pt>
                <c:pt idx="45">
                  <c:v>Category 13</c:v>
                </c:pt>
                <c:pt idx="46">
                  <c:v>Category 39</c:v>
                </c:pt>
              </c:strCache>
            </c:strRef>
          </c:cat>
          <c:val>
            <c:numRef>
              <c:f>Sheet1!$B$3:$B$49</c:f>
              <c:numCache>
                <c:formatCode>0%</c:formatCode>
                <c:ptCount val="47"/>
                <c:pt idx="0">
                  <c:v>0.78</c:v>
                </c:pt>
                <c:pt idx="1">
                  <c:v>0.5</c:v>
                </c:pt>
                <c:pt idx="2">
                  <c:v>0.3</c:v>
                </c:pt>
                <c:pt idx="3">
                  <c:v>0.25</c:v>
                </c:pt>
                <c:pt idx="4">
                  <c:v>0.05</c:v>
                </c:pt>
                <c:pt idx="5">
                  <c:v>0</c:v>
                </c:pt>
                <c:pt idx="6">
                  <c:v>0.39</c:v>
                </c:pt>
                <c:pt idx="7">
                  <c:v>0.75</c:v>
                </c:pt>
                <c:pt idx="8">
                  <c:v>0.35</c:v>
                </c:pt>
                <c:pt idx="9">
                  <c:v>0.11</c:v>
                </c:pt>
                <c:pt idx="10">
                  <c:v>0.375</c:v>
                </c:pt>
                <c:pt idx="11">
                  <c:v>0.15</c:v>
                </c:pt>
                <c:pt idx="12">
                  <c:v>0.68</c:v>
                </c:pt>
                <c:pt idx="13">
                  <c:v>0.24</c:v>
                </c:pt>
                <c:pt idx="14">
                  <c:v>0.65</c:v>
                </c:pt>
                <c:pt idx="15">
                  <c:v>0.17</c:v>
                </c:pt>
                <c:pt idx="16">
                  <c:v>0.5</c:v>
                </c:pt>
                <c:pt idx="17">
                  <c:v>0.15</c:v>
                </c:pt>
                <c:pt idx="18">
                  <c:v>0.01</c:v>
                </c:pt>
                <c:pt idx="19">
                  <c:v>0</c:v>
                </c:pt>
                <c:pt idx="20">
                  <c:v>0.24</c:v>
                </c:pt>
                <c:pt idx="21">
                  <c:v>0.15</c:v>
                </c:pt>
                <c:pt idx="22">
                  <c:v>0</c:v>
                </c:pt>
                <c:pt idx="23">
                  <c:v>0.16350000000000001</c:v>
                </c:pt>
                <c:pt idx="24">
                  <c:v>9.6000000000000002E-2</c:v>
                </c:pt>
                <c:pt idx="25">
                  <c:v>0.25</c:v>
                </c:pt>
                <c:pt idx="26">
                  <c:v>0.16</c:v>
                </c:pt>
                <c:pt idx="27">
                  <c:v>0</c:v>
                </c:pt>
                <c:pt idx="28">
                  <c:v>0.37</c:v>
                </c:pt>
                <c:pt idx="29">
                  <c:v>0.16550000000000001</c:v>
                </c:pt>
                <c:pt idx="30">
                  <c:v>0.28699999999999998</c:v>
                </c:pt>
                <c:pt idx="31">
                  <c:v>0.65</c:v>
                </c:pt>
                <c:pt idx="32">
                  <c:v>0.25600000000000001</c:v>
                </c:pt>
                <c:pt idx="33">
                  <c:v>0.25700000000000001</c:v>
                </c:pt>
                <c:pt idx="34">
                  <c:v>0.15</c:v>
                </c:pt>
                <c:pt idx="35">
                  <c:v>0.28000000000000003</c:v>
                </c:pt>
                <c:pt idx="36">
                  <c:v>0.36</c:v>
                </c:pt>
                <c:pt idx="37">
                  <c:v>0.31</c:v>
                </c:pt>
                <c:pt idx="38">
                  <c:v>0.1</c:v>
                </c:pt>
                <c:pt idx="39">
                  <c:v>0.6</c:v>
                </c:pt>
                <c:pt idx="40">
                  <c:v>0.08</c:v>
                </c:pt>
                <c:pt idx="41">
                  <c:v>0.04</c:v>
                </c:pt>
                <c:pt idx="42">
                  <c:v>0.1</c:v>
                </c:pt>
                <c:pt idx="43">
                  <c:v>0.17699999999999999</c:v>
                </c:pt>
                <c:pt idx="44">
                  <c:v>0.16</c:v>
                </c:pt>
                <c:pt idx="45">
                  <c:v>0.04</c:v>
                </c:pt>
                <c:pt idx="4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0-4923-9DAD-268D019EAEFA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Awarded for Merit or Circumstance; Meets Need</c:v>
                </c:pt>
              </c:strCache>
            </c:strRef>
          </c:tx>
          <c:invertIfNegative val="0"/>
          <c:cat>
            <c:strRef>
              <c:f>Sheet1!$A$3:$A$49</c:f>
              <c:strCache>
                <c:ptCount val="47"/>
                <c:pt idx="0">
                  <c:v>Category 35</c:v>
                </c:pt>
                <c:pt idx="1">
                  <c:v>Category 4</c:v>
                </c:pt>
                <c:pt idx="2">
                  <c:v>Category 74</c:v>
                </c:pt>
                <c:pt idx="3">
                  <c:v>Category 21</c:v>
                </c:pt>
                <c:pt idx="4">
                  <c:v>Category 37</c:v>
                </c:pt>
                <c:pt idx="5">
                  <c:v>Category 58</c:v>
                </c:pt>
                <c:pt idx="6">
                  <c:v>Category 15</c:v>
                </c:pt>
                <c:pt idx="7">
                  <c:v>Category 80</c:v>
                </c:pt>
                <c:pt idx="8">
                  <c:v>Category 6</c:v>
                </c:pt>
                <c:pt idx="9">
                  <c:v>Category 7</c:v>
                </c:pt>
                <c:pt idx="10">
                  <c:v>Category 29</c:v>
                </c:pt>
                <c:pt idx="11">
                  <c:v>Category 78</c:v>
                </c:pt>
                <c:pt idx="12">
                  <c:v>Category 56</c:v>
                </c:pt>
                <c:pt idx="13">
                  <c:v>Category 71</c:v>
                </c:pt>
                <c:pt idx="14">
                  <c:v>Category 60</c:v>
                </c:pt>
                <c:pt idx="15">
                  <c:v>Category 75</c:v>
                </c:pt>
                <c:pt idx="16">
                  <c:v>Category 5</c:v>
                </c:pt>
                <c:pt idx="17">
                  <c:v>Category 66</c:v>
                </c:pt>
                <c:pt idx="18">
                  <c:v>Category 50</c:v>
                </c:pt>
                <c:pt idx="19">
                  <c:v>Category 54</c:v>
                </c:pt>
                <c:pt idx="20">
                  <c:v>Category 25</c:v>
                </c:pt>
                <c:pt idx="21">
                  <c:v>Category 33</c:v>
                </c:pt>
                <c:pt idx="22">
                  <c:v>Category 17</c:v>
                </c:pt>
                <c:pt idx="23">
                  <c:v>Category 63</c:v>
                </c:pt>
                <c:pt idx="24">
                  <c:v>Category 42</c:v>
                </c:pt>
                <c:pt idx="25">
                  <c:v>Category 30</c:v>
                </c:pt>
                <c:pt idx="26">
                  <c:v>Category 8</c:v>
                </c:pt>
                <c:pt idx="27">
                  <c:v>Category 34</c:v>
                </c:pt>
                <c:pt idx="28">
                  <c:v>Category 65</c:v>
                </c:pt>
                <c:pt idx="29">
                  <c:v>Category 14</c:v>
                </c:pt>
                <c:pt idx="30">
                  <c:v>Category 59</c:v>
                </c:pt>
                <c:pt idx="31">
                  <c:v>Category 32</c:v>
                </c:pt>
                <c:pt idx="32">
                  <c:v>Category 16</c:v>
                </c:pt>
                <c:pt idx="33">
                  <c:v>Category 11</c:v>
                </c:pt>
                <c:pt idx="34">
                  <c:v>Category 61</c:v>
                </c:pt>
                <c:pt idx="35">
                  <c:v>Category 41</c:v>
                </c:pt>
                <c:pt idx="36">
                  <c:v>Category 46</c:v>
                </c:pt>
                <c:pt idx="37">
                  <c:v>Category 3</c:v>
                </c:pt>
                <c:pt idx="38">
                  <c:v>Category 76</c:v>
                </c:pt>
                <c:pt idx="39">
                  <c:v>Category 23</c:v>
                </c:pt>
                <c:pt idx="40">
                  <c:v>Category 40</c:v>
                </c:pt>
                <c:pt idx="41">
                  <c:v>Category 69</c:v>
                </c:pt>
                <c:pt idx="42">
                  <c:v>Category 36</c:v>
                </c:pt>
                <c:pt idx="43">
                  <c:v>Category 43</c:v>
                </c:pt>
                <c:pt idx="44">
                  <c:v>Category 9</c:v>
                </c:pt>
                <c:pt idx="45">
                  <c:v>Category 13</c:v>
                </c:pt>
                <c:pt idx="46">
                  <c:v>Category 39</c:v>
                </c:pt>
              </c:strCache>
            </c:strRef>
          </c:cat>
          <c:val>
            <c:numRef>
              <c:f>Sheet1!$C$3:$C$49</c:f>
              <c:numCache>
                <c:formatCode>0%</c:formatCode>
                <c:ptCount val="47"/>
                <c:pt idx="0">
                  <c:v>0.22</c:v>
                </c:pt>
                <c:pt idx="1">
                  <c:v>0.5</c:v>
                </c:pt>
                <c:pt idx="2">
                  <c:v>0.7</c:v>
                </c:pt>
                <c:pt idx="3">
                  <c:v>0.75</c:v>
                </c:pt>
                <c:pt idx="4">
                  <c:v>0.95</c:v>
                </c:pt>
                <c:pt idx="5">
                  <c:v>1</c:v>
                </c:pt>
                <c:pt idx="6">
                  <c:v>0.56000000000000005</c:v>
                </c:pt>
                <c:pt idx="7">
                  <c:v>0.2</c:v>
                </c:pt>
                <c:pt idx="8">
                  <c:v>0.6</c:v>
                </c:pt>
                <c:pt idx="9">
                  <c:v>0.84</c:v>
                </c:pt>
                <c:pt idx="10">
                  <c:v>0.5625</c:v>
                </c:pt>
                <c:pt idx="11">
                  <c:v>0.75</c:v>
                </c:pt>
                <c:pt idx="12">
                  <c:v>0.2</c:v>
                </c:pt>
                <c:pt idx="13">
                  <c:v>0.62</c:v>
                </c:pt>
                <c:pt idx="14">
                  <c:v>0.2</c:v>
                </c:pt>
                <c:pt idx="15">
                  <c:v>0.68</c:v>
                </c:pt>
                <c:pt idx="16">
                  <c:v>0.35</c:v>
                </c:pt>
                <c:pt idx="17">
                  <c:v>0.7</c:v>
                </c:pt>
                <c:pt idx="18">
                  <c:v>0.84</c:v>
                </c:pt>
                <c:pt idx="19">
                  <c:v>0.85</c:v>
                </c:pt>
                <c:pt idx="20">
                  <c:v>0.6</c:v>
                </c:pt>
                <c:pt idx="21">
                  <c:v>0.67</c:v>
                </c:pt>
                <c:pt idx="22">
                  <c:v>0.82</c:v>
                </c:pt>
                <c:pt idx="23">
                  <c:v>0.65579999999999994</c:v>
                </c:pt>
                <c:pt idx="24">
                  <c:v>0.70799999999999996</c:v>
                </c:pt>
                <c:pt idx="25">
                  <c:v>0.55000000000000004</c:v>
                </c:pt>
                <c:pt idx="26">
                  <c:v>0.64</c:v>
                </c:pt>
                <c:pt idx="27">
                  <c:v>0.8</c:v>
                </c:pt>
                <c:pt idx="28">
                  <c:v>0.42</c:v>
                </c:pt>
                <c:pt idx="29">
                  <c:v>0.59630000000000005</c:v>
                </c:pt>
                <c:pt idx="30">
                  <c:v>0.47299999999999998</c:v>
                </c:pt>
                <c:pt idx="31">
                  <c:v>9.5000000000000001E-2</c:v>
                </c:pt>
                <c:pt idx="32">
                  <c:v>0.48399999999999999</c:v>
                </c:pt>
                <c:pt idx="33">
                  <c:v>0.47299999999999998</c:v>
                </c:pt>
                <c:pt idx="34">
                  <c:v>0.55000000000000004</c:v>
                </c:pt>
                <c:pt idx="35">
                  <c:v>0.42</c:v>
                </c:pt>
                <c:pt idx="36">
                  <c:v>0.33</c:v>
                </c:pt>
                <c:pt idx="37">
                  <c:v>0.35</c:v>
                </c:pt>
                <c:pt idx="38">
                  <c:v>0.55000000000000004</c:v>
                </c:pt>
                <c:pt idx="39">
                  <c:v>0</c:v>
                </c:pt>
                <c:pt idx="40">
                  <c:v>0.48</c:v>
                </c:pt>
                <c:pt idx="41">
                  <c:v>0.48</c:v>
                </c:pt>
                <c:pt idx="42">
                  <c:v>0.4</c:v>
                </c:pt>
                <c:pt idx="43">
                  <c:v>1.8000000000000002E-2</c:v>
                </c:pt>
                <c:pt idx="44">
                  <c:v>0</c:v>
                </c:pt>
                <c:pt idx="45">
                  <c:v>0.06</c:v>
                </c:pt>
                <c:pt idx="4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0-4923-9DAD-268D019EAEFA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Awarded for Merit or Circumstance; Exceeds Need</c:v>
                </c:pt>
              </c:strCache>
            </c:strRef>
          </c:tx>
          <c:invertIfNegative val="0"/>
          <c:cat>
            <c:strRef>
              <c:f>Sheet1!$A$3:$A$49</c:f>
              <c:strCache>
                <c:ptCount val="47"/>
                <c:pt idx="0">
                  <c:v>Category 35</c:v>
                </c:pt>
                <c:pt idx="1">
                  <c:v>Category 4</c:v>
                </c:pt>
                <c:pt idx="2">
                  <c:v>Category 74</c:v>
                </c:pt>
                <c:pt idx="3">
                  <c:v>Category 21</c:v>
                </c:pt>
                <c:pt idx="4">
                  <c:v>Category 37</c:v>
                </c:pt>
                <c:pt idx="5">
                  <c:v>Category 58</c:v>
                </c:pt>
                <c:pt idx="6">
                  <c:v>Category 15</c:v>
                </c:pt>
                <c:pt idx="7">
                  <c:v>Category 80</c:v>
                </c:pt>
                <c:pt idx="8">
                  <c:v>Category 6</c:v>
                </c:pt>
                <c:pt idx="9">
                  <c:v>Category 7</c:v>
                </c:pt>
                <c:pt idx="10">
                  <c:v>Category 29</c:v>
                </c:pt>
                <c:pt idx="11">
                  <c:v>Category 78</c:v>
                </c:pt>
                <c:pt idx="12">
                  <c:v>Category 56</c:v>
                </c:pt>
                <c:pt idx="13">
                  <c:v>Category 71</c:v>
                </c:pt>
                <c:pt idx="14">
                  <c:v>Category 60</c:v>
                </c:pt>
                <c:pt idx="15">
                  <c:v>Category 75</c:v>
                </c:pt>
                <c:pt idx="16">
                  <c:v>Category 5</c:v>
                </c:pt>
                <c:pt idx="17">
                  <c:v>Category 66</c:v>
                </c:pt>
                <c:pt idx="18">
                  <c:v>Category 50</c:v>
                </c:pt>
                <c:pt idx="19">
                  <c:v>Category 54</c:v>
                </c:pt>
                <c:pt idx="20">
                  <c:v>Category 25</c:v>
                </c:pt>
                <c:pt idx="21">
                  <c:v>Category 33</c:v>
                </c:pt>
                <c:pt idx="22">
                  <c:v>Category 17</c:v>
                </c:pt>
                <c:pt idx="23">
                  <c:v>Category 63</c:v>
                </c:pt>
                <c:pt idx="24">
                  <c:v>Category 42</c:v>
                </c:pt>
                <c:pt idx="25">
                  <c:v>Category 30</c:v>
                </c:pt>
                <c:pt idx="26">
                  <c:v>Category 8</c:v>
                </c:pt>
                <c:pt idx="27">
                  <c:v>Category 34</c:v>
                </c:pt>
                <c:pt idx="28">
                  <c:v>Category 65</c:v>
                </c:pt>
                <c:pt idx="29">
                  <c:v>Category 14</c:v>
                </c:pt>
                <c:pt idx="30">
                  <c:v>Category 59</c:v>
                </c:pt>
                <c:pt idx="31">
                  <c:v>Category 32</c:v>
                </c:pt>
                <c:pt idx="32">
                  <c:v>Category 16</c:v>
                </c:pt>
                <c:pt idx="33">
                  <c:v>Category 11</c:v>
                </c:pt>
                <c:pt idx="34">
                  <c:v>Category 61</c:v>
                </c:pt>
                <c:pt idx="35">
                  <c:v>Category 41</c:v>
                </c:pt>
                <c:pt idx="36">
                  <c:v>Category 46</c:v>
                </c:pt>
                <c:pt idx="37">
                  <c:v>Category 3</c:v>
                </c:pt>
                <c:pt idx="38">
                  <c:v>Category 76</c:v>
                </c:pt>
                <c:pt idx="39">
                  <c:v>Category 23</c:v>
                </c:pt>
                <c:pt idx="40">
                  <c:v>Category 40</c:v>
                </c:pt>
                <c:pt idx="41">
                  <c:v>Category 69</c:v>
                </c:pt>
                <c:pt idx="42">
                  <c:v>Category 36</c:v>
                </c:pt>
                <c:pt idx="43">
                  <c:v>Category 43</c:v>
                </c:pt>
                <c:pt idx="44">
                  <c:v>Category 9</c:v>
                </c:pt>
                <c:pt idx="45">
                  <c:v>Category 13</c:v>
                </c:pt>
                <c:pt idx="46">
                  <c:v>Category 39</c:v>
                </c:pt>
              </c:strCache>
            </c:strRef>
          </c:cat>
          <c:val>
            <c:numRef>
              <c:f>Sheet1!$D$3:$D$49</c:f>
              <c:numCache>
                <c:formatCode>0%</c:formatCode>
                <c:ptCount val="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6.25E-2</c:v>
                </c:pt>
                <c:pt idx="11">
                  <c:v>0.1</c:v>
                </c:pt>
                <c:pt idx="12">
                  <c:v>0.12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0.16</c:v>
                </c:pt>
                <c:pt idx="21">
                  <c:v>0.18</c:v>
                </c:pt>
                <c:pt idx="22">
                  <c:v>0.18</c:v>
                </c:pt>
                <c:pt idx="23">
                  <c:v>0.1807</c:v>
                </c:pt>
                <c:pt idx="24">
                  <c:v>0.19600000000000001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0.21</c:v>
                </c:pt>
                <c:pt idx="29">
                  <c:v>0.2382</c:v>
                </c:pt>
                <c:pt idx="30">
                  <c:v>0.24</c:v>
                </c:pt>
                <c:pt idx="31">
                  <c:v>0.255</c:v>
                </c:pt>
                <c:pt idx="32">
                  <c:v>0.26</c:v>
                </c:pt>
                <c:pt idx="33">
                  <c:v>0.27</c:v>
                </c:pt>
                <c:pt idx="34">
                  <c:v>0.3</c:v>
                </c:pt>
                <c:pt idx="35">
                  <c:v>0.3</c:v>
                </c:pt>
                <c:pt idx="36">
                  <c:v>0.31</c:v>
                </c:pt>
                <c:pt idx="37">
                  <c:v>0.34</c:v>
                </c:pt>
                <c:pt idx="38">
                  <c:v>0.35</c:v>
                </c:pt>
                <c:pt idx="39">
                  <c:v>0.4</c:v>
                </c:pt>
                <c:pt idx="40">
                  <c:v>0.44</c:v>
                </c:pt>
                <c:pt idx="41">
                  <c:v>0.48</c:v>
                </c:pt>
                <c:pt idx="42">
                  <c:v>0.5</c:v>
                </c:pt>
                <c:pt idx="43">
                  <c:v>0.80500000000000005</c:v>
                </c:pt>
                <c:pt idx="44">
                  <c:v>0.84</c:v>
                </c:pt>
                <c:pt idx="45">
                  <c:v>0.9</c:v>
                </c:pt>
                <c:pt idx="46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90-4923-9DAD-268D019EA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537792"/>
        <c:axId val="159551872"/>
      </c:barChart>
      <c:catAx>
        <c:axId val="159537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59551872"/>
        <c:crosses val="autoZero"/>
        <c:auto val="1"/>
        <c:lblAlgn val="ctr"/>
        <c:lblOffset val="100"/>
        <c:noMultiLvlLbl val="0"/>
      </c:catAx>
      <c:valAx>
        <c:axId val="15955187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953779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49918624234470693"/>
          <c:y val="0.80658369316738643"/>
          <c:w val="0.49787237532808398"/>
          <c:h val="0.187066294132588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0.03333</cdr:x>
      <cdr:y>0.82258</cdr:y>
    </cdr:from>
    <cdr:to>
      <cdr:x>0.48333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" y="3886197"/>
          <a:ext cx="4114800" cy="8382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2"/>
              </a:solidFill>
            </a:rPr>
            <a:t>Q. Under your current policy, what percent of institutionally controlled gift aid (excluding tuition remission) is awarded based on need, or awarded for Merit/Circumstance, and used to meet need, or awarded for Merit/Circumstance above need?</a:t>
          </a:r>
          <a:endParaRPr lang="en-US" sz="1100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0.00702</cdr:x>
      <cdr:y>0.82173</cdr:y>
    </cdr:from>
    <cdr:to>
      <cdr:x>0.45702</cdr:x>
      <cdr:y>0.99915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168" y="3882186"/>
          <a:ext cx="4114800" cy="8382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2"/>
              </a:solidFill>
            </a:rPr>
            <a:t>Q. Under your current policy, what percent of institutionally controlled gift aid (excluding tuition remission) is awarded based on need, or awarded for Merit/Circumstance, and used to meet need, or awarded for Merit/Circumstance above need?</a:t>
          </a:r>
          <a:endParaRPr lang="en-US" sz="1100" dirty="0">
            <a:solidFill>
              <a:schemeClr val="tx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0.03333</cdr:x>
      <cdr:y>0.80645</cdr:y>
    </cdr:from>
    <cdr:to>
      <cdr:x>0.48333</cdr:x>
      <cdr:y>0.98387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" y="3810000"/>
          <a:ext cx="4114800" cy="838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>
              <a:solidFill>
                <a:schemeClr val="tx2"/>
              </a:solidFill>
            </a:rPr>
            <a:t>Q. </a:t>
          </a:r>
          <a:r>
            <a:rPr lang="en-US" dirty="0">
              <a:solidFill>
                <a:schemeClr val="tx2"/>
              </a:solidFill>
            </a:rPr>
            <a:t>Under your current policy, what percent of institutionally controlled gift aid (excluding tuition remission) is awarded based on need, or awarded for Merit/Circumstance, and used to meet need, or awarded for Merit/Circumstance above need?</a:t>
          </a:r>
          <a:endParaRPr lang="en-US" sz="1100" dirty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0.00926</cdr:x>
      <cdr:y>0.84181</cdr:y>
    </cdr:from>
    <cdr:to>
      <cdr:x>0.32407</cdr:x>
      <cdr:y>0.99334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3810000"/>
          <a:ext cx="25908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>
              <a:solidFill>
                <a:schemeClr val="tx2"/>
              </a:solidFill>
            </a:rPr>
            <a:t>Q. </a:t>
          </a:r>
          <a:r>
            <a:rPr lang="en-US" dirty="0">
              <a:solidFill>
                <a:schemeClr val="tx2"/>
              </a:solidFill>
            </a:rPr>
            <a:t>Do you adjust need (and thus need-based aid) when families submit the following types of appeals?</a:t>
          </a:r>
          <a:endParaRPr lang="en-US" sz="1100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0.00926</cdr:x>
      <cdr:y>0.84181</cdr:y>
    </cdr:from>
    <cdr:to>
      <cdr:x>0.32407</cdr:x>
      <cdr:y>0.99334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3810000"/>
          <a:ext cx="25908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>
              <a:solidFill>
                <a:schemeClr val="tx2"/>
              </a:solidFill>
            </a:rPr>
            <a:t>Q. </a:t>
          </a:r>
          <a:r>
            <a:rPr lang="en-US" dirty="0">
              <a:solidFill>
                <a:schemeClr val="tx2"/>
              </a:solidFill>
            </a:rPr>
            <a:t>Do you adjust need (and thus need-based aid) when families submit the following types of appeals?</a:t>
          </a:r>
          <a:endParaRPr lang="en-US" sz="1100" dirty="0">
            <a:solidFill>
              <a:schemeClr val="tx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0.00926</cdr:x>
      <cdr:y>0.84181</cdr:y>
    </cdr:from>
    <cdr:to>
      <cdr:x>0.32407</cdr:x>
      <cdr:y>0.99334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3810000"/>
          <a:ext cx="25908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>
              <a:solidFill>
                <a:schemeClr val="tx2"/>
              </a:solidFill>
            </a:rPr>
            <a:t>Q. </a:t>
          </a:r>
          <a:r>
            <a:rPr lang="en-US" dirty="0">
              <a:solidFill>
                <a:schemeClr val="tx2"/>
              </a:solidFill>
            </a:rPr>
            <a:t>Do you adjust need (and thus need-based aid) when families submit the following types of appeals?</a:t>
          </a:r>
          <a:endParaRPr lang="en-US" sz="1100" dirty="0">
            <a:solidFill>
              <a:schemeClr val="tx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0.90976</cdr:x>
      <cdr:y>0.92769</cdr:y>
    </cdr:from>
    <cdr:to>
      <cdr:x>0.98887</cdr:x>
      <cdr:y>0.96401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86701" y="5838623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estimated</a:t>
          </a:r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0.11111</cdr:x>
      <cdr:y>0.05051</cdr:y>
    </cdr:from>
    <cdr:to>
      <cdr:x>0.89815</cdr:x>
      <cdr:y>0.13469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228600"/>
          <a:ext cx="6477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0.03947</cdr:x>
      <cdr:y>0.38876</cdr:y>
    </cdr:from>
    <cdr:to>
      <cdr:x>0.97465</cdr:x>
      <cdr:y>0.38876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BDCCFCAA-3F3A-4B04-929C-FB11A7847398}"/>
            </a:ext>
          </a:extLst>
        </cdr:cNvPr>
        <cdr:cNvCxnSpPr/>
      </cdr:nvCxnSpPr>
      <cdr:spPr bwMode="auto">
        <a:xfrm xmlns:a="http://schemas.openxmlformats.org/drawingml/2006/main">
          <a:off x="360947" y="1738420"/>
          <a:ext cx="8551286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9050" cap="flat" cmpd="sng" algn="ctr">
          <a:solidFill>
            <a:schemeClr val="tx2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429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30" y="0"/>
            <a:ext cx="29733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411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86403" y="8685213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9DBA237-5E05-4124-A160-8B0B5A917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9908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33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30" y="0"/>
            <a:ext cx="29733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91" y="4343401"/>
            <a:ext cx="548322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685213"/>
            <a:ext cx="29733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30" y="8685213"/>
            <a:ext cx="29733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4" tIns="45542" rIns="91084" bIns="45542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0531AEA-A59A-445A-8427-1E6D06BC6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9124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7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</a:t>
            </a:r>
            <a:r>
              <a:rPr lang="en-US" baseline="0" dirty="0"/>
              <a:t> story – we’re less reliant on loans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3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 2015 survey data (2014-15) below:</a:t>
            </a:r>
          </a:p>
          <a:p>
            <a:pPr lvl="1" eaLnBrk="1" hangingPunct="1"/>
            <a:r>
              <a:rPr lang="en-US" sz="2400" dirty="0"/>
              <a:t>5 schools report that over 15% of IGA is funded.</a:t>
            </a:r>
          </a:p>
          <a:p>
            <a:pPr lvl="1" eaLnBrk="1" hangingPunct="1"/>
            <a:r>
              <a:rPr lang="en-US" sz="2400" dirty="0"/>
              <a:t>10 schools report between 10-15% of IGA is funded</a:t>
            </a:r>
          </a:p>
          <a:p>
            <a:pPr lvl="1" eaLnBrk="1" hangingPunct="1"/>
            <a:r>
              <a:rPr lang="en-US" sz="2400" dirty="0"/>
              <a:t>13 schools report between 5.0-9.9% of IGA is funded</a:t>
            </a:r>
          </a:p>
          <a:p>
            <a:pPr lvl="1" eaLnBrk="1" hangingPunct="1"/>
            <a:r>
              <a:rPr lang="en-US" sz="2400" dirty="0"/>
              <a:t>47 schools report that less than 5% of IGA is funded</a:t>
            </a:r>
          </a:p>
          <a:p>
            <a:r>
              <a:rPr lang="en-US" dirty="0"/>
              <a:t>Fall 2016 data below</a:t>
            </a:r>
          </a:p>
          <a:p>
            <a:pPr eaLnBrk="1" hangingPunct="1"/>
            <a:r>
              <a:rPr lang="en-US" sz="2700" dirty="0"/>
              <a:t>The typical (median) school reports that 4.1% of institutional gift aid (not including tuition remission) has a specific funding source (endowed or restricted).</a:t>
            </a:r>
          </a:p>
          <a:p>
            <a:pPr lvl="1" eaLnBrk="1" hangingPunct="1"/>
            <a:r>
              <a:rPr lang="en-US" sz="2400" dirty="0"/>
              <a:t>3 schools report that over 15% of IGA is funded.</a:t>
            </a:r>
          </a:p>
          <a:p>
            <a:pPr lvl="1" eaLnBrk="1" hangingPunct="1"/>
            <a:r>
              <a:rPr lang="en-US" sz="2400" dirty="0"/>
              <a:t>4 schools report between 10-15% of IGA is funded</a:t>
            </a:r>
          </a:p>
          <a:p>
            <a:pPr lvl="1" eaLnBrk="1" hangingPunct="1"/>
            <a:r>
              <a:rPr lang="en-US" sz="2400" dirty="0"/>
              <a:t>18 schools report between 5.0-9.9% of IGA is funded</a:t>
            </a:r>
          </a:p>
          <a:p>
            <a:pPr lvl="1" eaLnBrk="1" hangingPunct="1"/>
            <a:r>
              <a:rPr lang="en-US" sz="2400" dirty="0"/>
              <a:t>39 schools report that less than 5% of IGA is funded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6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NACUBO last year 25.2% to 61.8%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99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Fall 2016 survey (2015-16 data)</a:t>
            </a:r>
          </a:p>
          <a:p>
            <a:r>
              <a:rPr lang="en-US" dirty="0"/>
              <a:t>Weighted Avg: 69,119 needy students / 98,754 FISAP enrollment for schools who reported needy students= 70.0%</a:t>
            </a:r>
          </a:p>
          <a:p>
            <a:endParaRPr lang="en-US" dirty="0"/>
          </a:p>
          <a:p>
            <a:r>
              <a:rPr lang="en-US" dirty="0"/>
              <a:t>Fall 2015 survey below (2014-15</a:t>
            </a:r>
            <a:r>
              <a:rPr lang="en-US" baseline="0" dirty="0"/>
              <a:t> data)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73.1</a:t>
            </a:r>
            <a:r>
              <a:rPr lang="en-US" sz="2600" dirty="0"/>
              <a:t>% percent of students at </a:t>
            </a:r>
            <a:r>
              <a:rPr lang="en-US" dirty="0"/>
              <a:t>74</a:t>
            </a:r>
            <a:r>
              <a:rPr lang="en-US" sz="2600" dirty="0"/>
              <a:t> responding schools were needy (range: </a:t>
            </a:r>
            <a:r>
              <a:rPr lang="en-US" dirty="0"/>
              <a:t>30.6</a:t>
            </a:r>
            <a:r>
              <a:rPr lang="en-US" sz="2600" dirty="0"/>
              <a:t>% to 92.5%). [update 11.29.2016 unweighted avg 72.1%; weighted avg 71.1%]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Total gift aid to needy students = $1.36 billion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Average gift aid per needy student = $15,041 </a:t>
            </a:r>
            <a:r>
              <a:rPr lang="en-US" sz="1800" dirty="0"/>
              <a:t>($14,601 last year)</a:t>
            </a:r>
          </a:p>
          <a:p>
            <a:r>
              <a:rPr lang="en-US" dirty="0"/>
              <a:t>Fall 2016 slide: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70.0</a:t>
            </a:r>
            <a:r>
              <a:rPr lang="en-US" sz="2700" dirty="0"/>
              <a:t>%* percent of students at </a:t>
            </a:r>
            <a:r>
              <a:rPr lang="en-US" dirty="0"/>
              <a:t>64</a:t>
            </a:r>
            <a:r>
              <a:rPr lang="en-US" sz="2700" dirty="0"/>
              <a:t> responding schools were needy (range: </a:t>
            </a:r>
            <a:r>
              <a:rPr lang="en-US" dirty="0"/>
              <a:t>44.8</a:t>
            </a:r>
            <a:r>
              <a:rPr lang="en-US" sz="2700" dirty="0"/>
              <a:t>% to 90.0%).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Total gift aid to needy students = $1.05 billion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Average total gift aid per needy student = $15,843 </a:t>
            </a:r>
            <a:r>
              <a:rPr lang="en-US" sz="1800" dirty="0"/>
              <a:t>($15,041 last year)</a:t>
            </a:r>
          </a:p>
          <a:p>
            <a:endParaRPr lang="en-US" dirty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204B6-4652-4758-AC53-26AEBA17D6E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99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0352">
              <a:defRPr/>
            </a:pPr>
            <a:r>
              <a:rPr lang="en-US" dirty="0"/>
              <a:t>2016-2017 </a:t>
            </a:r>
            <a:r>
              <a:rPr lang="en-US" baseline="0" dirty="0"/>
              <a:t>Columbia Intl (SC) met 90.8% need</a:t>
            </a:r>
            <a:endParaRPr lang="en-US" dirty="0"/>
          </a:p>
          <a:p>
            <a:pPr defTabSz="890352">
              <a:defRPr/>
            </a:pPr>
            <a:r>
              <a:rPr lang="en-US" dirty="0"/>
              <a:t>Fall 2016 using weighted avg (27,831)</a:t>
            </a:r>
          </a:p>
          <a:p>
            <a:pPr defTabSz="890352">
              <a:defRPr/>
            </a:pPr>
            <a:endParaRPr lang="en-US" dirty="0"/>
          </a:p>
          <a:p>
            <a:pPr defTabSz="890352">
              <a:defRPr/>
            </a:pPr>
            <a:r>
              <a:rPr lang="en-US" dirty="0"/>
              <a:t>Fall 2015 survey (2014-15 data) below:</a:t>
            </a:r>
          </a:p>
          <a:p>
            <a:pPr eaLnBrk="1" hangingPunct="1"/>
            <a:r>
              <a:rPr lang="en-US" sz="2400" dirty="0"/>
              <a:t>The average needy student at responding schools had demonstrated need of $26,763  (range: $12,447 to $37,052)</a:t>
            </a:r>
          </a:p>
          <a:p>
            <a:pPr eaLnBrk="1" hangingPunct="1"/>
            <a:r>
              <a:rPr lang="en-US" sz="2400" dirty="0"/>
              <a:t>On average, responding schools meet 56.4% of need with gift aid</a:t>
            </a:r>
          </a:p>
          <a:p>
            <a:pPr lvl="1" eaLnBrk="1" hangingPunct="1"/>
            <a:r>
              <a:rPr lang="en-US" sz="2000" dirty="0"/>
              <a:t>Minimum: 35.6%</a:t>
            </a:r>
          </a:p>
          <a:p>
            <a:pPr lvl="1" eaLnBrk="1" hangingPunct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Quartile: 51.5%</a:t>
            </a:r>
          </a:p>
          <a:p>
            <a:pPr lvl="1" eaLnBrk="1" hangingPunct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Quartile (median):  56.4%</a:t>
            </a:r>
          </a:p>
          <a:p>
            <a:pPr lvl="1" eaLnBrk="1" hangingPunct="1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Quartile: 62.4%</a:t>
            </a:r>
          </a:p>
          <a:p>
            <a:pPr lvl="1" eaLnBrk="1" hangingPunct="1"/>
            <a:r>
              <a:rPr lang="en-US" sz="2000" dirty="0"/>
              <a:t>Maximum:  78.6%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/>
              <a:t>Fall 2016 survey</a:t>
            </a:r>
          </a:p>
          <a:p>
            <a:pPr eaLnBrk="1" hangingPunct="1"/>
            <a:r>
              <a:rPr lang="en-US" sz="2400" dirty="0"/>
              <a:t>The average needy student at responding schools had demonstrated need of $27,831  (range: $13,330 to $38,629)</a:t>
            </a:r>
          </a:p>
          <a:p>
            <a:pPr eaLnBrk="1" hangingPunct="1"/>
            <a:r>
              <a:rPr lang="en-US" sz="2400" dirty="0"/>
              <a:t>On average, responding schools meet 56.4% of need with gift aid</a:t>
            </a:r>
          </a:p>
          <a:p>
            <a:pPr lvl="1" eaLnBrk="1" hangingPunct="1"/>
            <a:r>
              <a:rPr lang="en-US" sz="2000" dirty="0"/>
              <a:t>Minimum: 38.1%</a:t>
            </a:r>
          </a:p>
          <a:p>
            <a:pPr lvl="1" eaLnBrk="1" hangingPunct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Quartile: 51.2%</a:t>
            </a:r>
          </a:p>
          <a:p>
            <a:pPr lvl="1" eaLnBrk="1" hangingPunct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Quartile (median):  55.8%</a:t>
            </a:r>
          </a:p>
          <a:p>
            <a:pPr lvl="1" eaLnBrk="1" hangingPunct="1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Quartile: 61.4%</a:t>
            </a:r>
          </a:p>
          <a:p>
            <a:pPr lvl="1" eaLnBrk="1" hangingPunct="1"/>
            <a:r>
              <a:rPr lang="en-US" sz="2000" dirty="0"/>
              <a:t>Maximum:  88.6%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31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67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F0FD9-6168-4F4A-9C09-9A72FC58F6B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8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 survey</a:t>
            </a:r>
          </a:p>
          <a:p>
            <a:pPr eaLnBrk="1" hangingPunct="1"/>
            <a:r>
              <a:rPr lang="en-US" sz="2400" dirty="0"/>
              <a:t>Average dependent student budget is $39,871 </a:t>
            </a:r>
          </a:p>
          <a:p>
            <a:pPr lvl="1" eaLnBrk="1" hangingPunct="1"/>
            <a:r>
              <a:rPr lang="en-US" sz="2000" dirty="0"/>
              <a:t>Lincoln Christian $25,899</a:t>
            </a:r>
          </a:p>
          <a:p>
            <a:pPr lvl="1" eaLnBrk="1" hangingPunct="1"/>
            <a:r>
              <a:rPr lang="en-US" sz="2000" dirty="0"/>
              <a:t>Westmont  $59,410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This is an increase of 2.8% from 2015-16 (compared with a 3.3% increase from 2014-15 to 2015-16).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Average dependent student budget 38,739 in 2015-16 (fall 15 survey)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71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2016 survey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Tuition and Fees at 64 reporting schools increased from an average of $25,761 to $26,713 (</a:t>
            </a:r>
            <a:r>
              <a:rPr lang="en-US" b="1" dirty="0"/>
              <a:t>3.7</a:t>
            </a:r>
            <a:r>
              <a:rPr lang="en-US" dirty="0"/>
              <a:t>%).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¼ increased tuition by 2.9% or less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Lowest increase was 0.9% at 2 schools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¼ increased tuition by 3.0% to 3.4%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¼ increased tuition by 3.5% to 4.6%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¼ increased by more than 4.6%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The highest reported tuition increase was 8.4%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Tuition and Fees at 75 reporting schools increased from an average of $25,345 to $26,156 (</a:t>
            </a:r>
            <a:r>
              <a:rPr lang="en-US" b="1" dirty="0"/>
              <a:t>3.2</a:t>
            </a:r>
            <a:r>
              <a:rPr lang="en-US" dirty="0"/>
              <a:t>%).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¼ increased tuition by 2.8% or less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5 schools froze tuition and 2 decreased tuition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¼ increased tuition by 2.9% to 3.4%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¼ increased tuition by 3.5% to 4.6%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¼ increased by more than 4.6%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The highest reported tuition increase was 7.8%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01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Tuition Remission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16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Lipscomb is min 2014 traditional</a:t>
            </a:r>
          </a:p>
          <a:p>
            <a:r>
              <a:rPr lang="en-US" dirty="0"/>
              <a:t>Fresno Pacific max 2014 at 95% (likely bad data); 100.9%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88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60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Percent borrowed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6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8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F0FD9-6168-4F4A-9C09-9A72FC58F6B3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46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095C2-AA90-4D9E-8F2F-24D9C358C05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Load demographic data into the following</a:t>
            </a:r>
            <a:r>
              <a:rPr lang="en-US" baseline="0" dirty="0"/>
              <a:t> website to generate map</a:t>
            </a:r>
          </a:p>
          <a:p>
            <a:r>
              <a:rPr lang="en-US" dirty="0"/>
              <a:t>https://batchgeo.com/</a:t>
            </a:r>
          </a:p>
          <a:p>
            <a:endParaRPr lang="en-US" dirty="0"/>
          </a:p>
          <a:p>
            <a:r>
              <a:rPr lang="en-US" dirty="0"/>
              <a:t>https://batchgeo.com/map/f00246fbee090081ded05535ace4d44b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873FC1-3FCF-4A08-9E36-28995599AD9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0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Non-trad</a:t>
            </a:r>
            <a:r>
              <a:rPr lang="en-US" baseline="0" dirty="0"/>
              <a:t> 1415: 75%</a:t>
            </a:r>
          </a:p>
          <a:p>
            <a:r>
              <a:rPr lang="en-US" baseline="0" dirty="0"/>
              <a:t>Grad 1415: 92%</a:t>
            </a:r>
          </a:p>
          <a:p>
            <a:r>
              <a:rPr lang="en-US" baseline="0" dirty="0"/>
              <a:t>Undergrad trad enrollment 1415:  116,580</a:t>
            </a:r>
          </a:p>
          <a:p>
            <a:r>
              <a:rPr lang="en-US" baseline="0" dirty="0"/>
              <a:t>Total enrollment 1415: 238,311</a:t>
            </a:r>
            <a:endParaRPr lang="en-US" dirty="0"/>
          </a:p>
          <a:p>
            <a:endParaRPr lang="en-US" dirty="0"/>
          </a:p>
          <a:p>
            <a:r>
              <a:rPr lang="en-US" dirty="0"/>
              <a:t>Non-trad 75% last year (1314)</a:t>
            </a:r>
          </a:p>
          <a:p>
            <a:r>
              <a:rPr lang="en-US" dirty="0"/>
              <a:t>Grad 89% last year (1314)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8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64931">
              <a:defRPr/>
            </a:pPr>
            <a:fld id="{C18923CA-EE2E-43CE-95FF-43D8403FD70D}" type="slidenum">
              <a:rPr lang="en-US">
                <a:solidFill>
                  <a:srgbClr val="000000"/>
                </a:solidFill>
              </a:rPr>
              <a:pPr defTabSz="864931"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6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When will you begin awarding new students for 2018-19?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50.0%</a:t>
            </a:r>
            <a:r>
              <a:rPr lang="en-US" dirty="0"/>
              <a:t> starting November 2017.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40.3% </a:t>
            </a:r>
            <a:r>
              <a:rPr lang="en-US" dirty="0"/>
              <a:t>starting December 2017</a:t>
            </a:r>
          </a:p>
          <a:p>
            <a:pPr lvl="1"/>
            <a:r>
              <a:rPr lang="en-US" dirty="0"/>
              <a:t>6.5% starting January 2018</a:t>
            </a:r>
          </a:p>
          <a:p>
            <a:pPr lvl="1"/>
            <a:r>
              <a:rPr lang="en-US" dirty="0"/>
              <a:t>1.6% starting February 2018</a:t>
            </a:r>
          </a:p>
          <a:p>
            <a:pPr lvl="1"/>
            <a:r>
              <a:rPr lang="en-US" dirty="0"/>
              <a:t>1.6% starting March 2018 or later</a:t>
            </a:r>
            <a:endParaRPr lang="en-US" sz="2400" dirty="0"/>
          </a:p>
          <a:p>
            <a:r>
              <a:rPr lang="en-US" sz="2400" dirty="0"/>
              <a:t>When will you begin awarding new students for 2017-18?</a:t>
            </a:r>
          </a:p>
          <a:p>
            <a:pPr lvl="1"/>
            <a:r>
              <a:rPr lang="en-US" dirty="0"/>
              <a:t>53.1% starting November 2016.</a:t>
            </a:r>
          </a:p>
          <a:p>
            <a:pPr lvl="1"/>
            <a:r>
              <a:rPr lang="en-US" dirty="0"/>
              <a:t>32.8% starting December 2016</a:t>
            </a:r>
          </a:p>
          <a:p>
            <a:pPr lvl="1"/>
            <a:r>
              <a:rPr lang="en-US" dirty="0"/>
              <a:t>7.8% starting January 2017</a:t>
            </a:r>
          </a:p>
          <a:p>
            <a:pPr lvl="1"/>
            <a:r>
              <a:rPr lang="en-US" dirty="0"/>
              <a:t>1.5% starting February 2017</a:t>
            </a:r>
          </a:p>
          <a:p>
            <a:pPr lvl="1"/>
            <a:r>
              <a:rPr lang="en-US" dirty="0"/>
              <a:t>4.6% starting March 2017 or later</a:t>
            </a:r>
          </a:p>
          <a:p>
            <a:endParaRPr lang="en-US" dirty="0"/>
          </a:p>
          <a:p>
            <a:r>
              <a:rPr lang="en-US" dirty="0"/>
              <a:t>Change: from F’17 to F’18 awarding</a:t>
            </a:r>
          </a:p>
          <a:p>
            <a:r>
              <a:rPr lang="en-US" dirty="0"/>
              <a:t>Earlier = 8;  16.0% </a:t>
            </a:r>
          </a:p>
          <a:p>
            <a:r>
              <a:rPr lang="en-US" dirty="0"/>
              <a:t>Same Month= 33;  66.0% </a:t>
            </a:r>
          </a:p>
          <a:p>
            <a:r>
              <a:rPr lang="en-US" dirty="0"/>
              <a:t>Later = 9;  18.0%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31AEA-A59A-445A-8427-1E6D06BC611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6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F0FD9-6168-4F4A-9C09-9A72FC58F6B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0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9.2% of tuition comes from non-traditional undergrads (8.5% in ’06-’07; 9.2% in ‘05-’06)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11.2% of tuition is from graduate students (10.5% in ‘06-07; 9.5% in ’05-’06)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The percent of tuition from traditional undergrads </a:t>
            </a:r>
            <a:r>
              <a:rPr lang="en-US" u="sng" dirty="0"/>
              <a:t>decreased</a:t>
            </a:r>
            <a:r>
              <a:rPr lang="en-US" dirty="0"/>
              <a:t> from 81.3% in ’05-’06; to 81.0% in ’06-’07; to 79.6% in ‘08-'09</a:t>
            </a:r>
          </a:p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75CFF-080D-48A0-A3DF-0846E180BC0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Financial Aid Survey Results: Trends in Affordability &amp; Financial Health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1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0E203E"/>
          </a:solidFill>
          <a:ln>
            <a:solidFill>
              <a:srgbClr val="222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203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F403B-766D-4C98-9209-A7EE4F942C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Content Placeholder 12" descr="logo2w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" r="-803"/>
          <a:stretch/>
        </p:blipFill>
        <p:spPr bwMode="auto">
          <a:xfrm>
            <a:off x="6977912" y="6240741"/>
            <a:ext cx="2039543" cy="49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9144000" cy="245781"/>
          </a:xfrm>
          <a:prstGeom prst="rect">
            <a:avLst/>
          </a:prstGeom>
          <a:solidFill>
            <a:srgbClr val="0E203E"/>
          </a:solidFill>
          <a:ln>
            <a:solidFill>
              <a:srgbClr val="222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203E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295AC-0F16-473E-A923-82DAD5D883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1866-1588-4A75-A205-BA12695EB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1889-F2EE-4009-9E6D-EFF590E3C0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3E84A-C95C-4764-84DD-5F86FDEF82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CE8E-5B3A-4ED5-9449-D2FC9BCE6A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AC3D-80E8-4CB4-AF85-1883E88C5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DF91F-C280-4D97-8B70-34EDF5719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2EB2-E3DC-4926-833D-4D6A65834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851C0-7115-4E4A-A09E-62EF57FEDC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ADBEC-7A62-4AE8-993A-250B47762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8C8D-FE9A-4707-8D6A-C9EF696AC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04AA-8DE1-48AE-A369-12D309679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B4CD-03B0-4CEF-BCF4-D31DB6A21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4D8C0-3538-40CA-A5B0-B28966820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9A02-FEBA-41DD-99A3-380385494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253C-67CF-468D-BEF8-DA5F83118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9BC9-F103-44FE-9358-31536A770D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91400" y="6553200"/>
            <a:ext cx="13716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400" b="0"/>
            </a:lvl1pPr>
          </a:lstStyle>
          <a:p>
            <a:pPr>
              <a:defRPr/>
            </a:pPr>
            <a:fld id="{35918D9C-B270-4E12-AAA2-5D8BF23C6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245781"/>
          </a:xfrm>
          <a:prstGeom prst="rect">
            <a:avLst/>
          </a:prstGeom>
          <a:solidFill>
            <a:srgbClr val="0E203E"/>
          </a:solidFill>
          <a:ln>
            <a:solidFill>
              <a:srgbClr val="222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203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rgbClr val="0E203E"/>
          </a:solidFill>
          <a:ln>
            <a:solidFill>
              <a:srgbClr val="222D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203E"/>
              </a:solidFill>
            </a:endParaRPr>
          </a:p>
        </p:txBody>
      </p:sp>
      <p:pic>
        <p:nvPicPr>
          <p:cNvPr id="10" name="Content Placeholder 12" descr="logo2ws.png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" r="-803"/>
          <a:stretch/>
        </p:blipFill>
        <p:spPr bwMode="auto">
          <a:xfrm>
            <a:off x="6977912" y="6240741"/>
            <a:ext cx="2039543" cy="49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  <a:prstGeom prst="rect">
            <a:avLst/>
          </a:prstGeom>
          <a:ln/>
        </p:spPr>
        <p:txBody>
          <a:bodyPr/>
          <a:lstStyle>
            <a:lvl1pPr>
              <a:defRPr sz="1100" i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sz="3200" dirty="0"/>
              <a:t>2018 Bethel Study Results</a:t>
            </a:r>
            <a:br>
              <a:rPr lang="en-US" sz="3200" dirty="0"/>
            </a:br>
            <a:br>
              <a:rPr lang="en-US" dirty="0"/>
            </a:br>
            <a:r>
              <a:rPr lang="en-US" dirty="0"/>
              <a:t>Trends in Affordability &amp; Institutional Financial Health at CCCU Schools</a:t>
            </a:r>
            <a:endParaRPr lang="en-U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sz="1800" dirty="0"/>
              <a:t>February 12, 2019 – St. Petersburg, FL</a:t>
            </a:r>
          </a:p>
          <a:p>
            <a:endParaRPr lang="en-US" sz="1800" dirty="0"/>
          </a:p>
          <a:p>
            <a:r>
              <a:rPr lang="en-US" sz="1800" dirty="0"/>
              <a:t>Presenters</a:t>
            </a:r>
          </a:p>
          <a:p>
            <a:r>
              <a:rPr lang="en-US" sz="1800" dirty="0"/>
              <a:t>Dan Nelson: Chief Institutional Data &amp; Research Officer</a:t>
            </a:r>
          </a:p>
          <a:p>
            <a:r>
              <a:rPr lang="en-US" sz="1800" dirty="0"/>
              <a:t>Jeff Olson: Director of Financial Aid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356877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AA9A02-FEBA-41DD-99A3-380385494DC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2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883240"/>
              </p:ext>
            </p:extLst>
          </p:nvPr>
        </p:nvGraphicFramePr>
        <p:xfrm>
          <a:off x="0" y="228601"/>
          <a:ext cx="9144000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49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AA9A02-FEBA-41DD-99A3-380385494DC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3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73302"/>
              </p:ext>
            </p:extLst>
          </p:nvPr>
        </p:nvGraphicFramePr>
        <p:xfrm>
          <a:off x="0" y="228601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938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2018 Survey Themes</a:t>
            </a:r>
          </a:p>
        </p:txBody>
      </p:sp>
      <p:sp>
        <p:nvSpPr>
          <p:cNvPr id="6963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Timing of New Student Awards</a:t>
            </a:r>
          </a:p>
          <a:p>
            <a:pPr eaLnBrk="1" hangingPunct="1"/>
            <a:r>
              <a:rPr lang="en-US" sz="2400" dirty="0"/>
              <a:t>Student Wage Rates</a:t>
            </a:r>
            <a:endParaRPr lang="en-US" sz="2000" dirty="0"/>
          </a:p>
          <a:p>
            <a:pPr eaLnBrk="1" hangingPunct="1"/>
            <a:r>
              <a:rPr lang="en-US" sz="2400" dirty="0"/>
              <a:t>Packaging</a:t>
            </a:r>
          </a:p>
          <a:p>
            <a:pPr eaLnBrk="1" hangingPunct="1"/>
            <a:r>
              <a:rPr lang="en-US" sz="2400" dirty="0"/>
              <a:t>Financial Aid Director Role</a:t>
            </a:r>
          </a:p>
          <a:p>
            <a:pPr eaLnBrk="1" hangingPunct="1"/>
            <a:r>
              <a:rPr lang="en-US" sz="2400" dirty="0"/>
              <a:t>Competitors</a:t>
            </a:r>
          </a:p>
          <a:p>
            <a:pPr eaLnBrk="1" hangingPunct="1"/>
            <a:r>
              <a:rPr lang="en-US" sz="2400" dirty="0"/>
              <a:t>Appeals &amp; Adjustments</a:t>
            </a:r>
          </a:p>
          <a:p>
            <a:pPr eaLnBrk="1" hangingPunct="1"/>
            <a:r>
              <a:rPr lang="en-US" sz="2400" dirty="0"/>
              <a:t>Financial Aid Conferences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295570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Timing of New Student Awards for 2019 </a:t>
            </a:r>
            <a:r>
              <a:rPr lang="en-US" sz="2000" dirty="0"/>
              <a:t>(see p. 252ff.)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6562874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28600" y="3505200"/>
            <a:ext cx="8763000" cy="2620964"/>
          </a:xfrm>
        </p:spPr>
        <p:txBody>
          <a:bodyPr/>
          <a:lstStyle/>
          <a:p>
            <a:r>
              <a:rPr lang="en-US" sz="2400" dirty="0"/>
              <a:t>When will you begin awarding new students for 2019-20?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41%</a:t>
            </a:r>
            <a:r>
              <a:rPr lang="en-US" dirty="0"/>
              <a:t> starting November 2018.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44% </a:t>
            </a:r>
            <a:r>
              <a:rPr lang="en-US" dirty="0"/>
              <a:t>starting December 2018</a:t>
            </a:r>
          </a:p>
          <a:p>
            <a:pPr lvl="1"/>
            <a:r>
              <a:rPr lang="en-US" dirty="0"/>
              <a:t>10% starting January 2019</a:t>
            </a:r>
          </a:p>
          <a:p>
            <a:pPr lvl="1"/>
            <a:r>
              <a:rPr lang="en-US" dirty="0"/>
              <a:t>   3% starting February 2019</a:t>
            </a:r>
          </a:p>
          <a:p>
            <a:pPr lvl="1"/>
            <a:r>
              <a:rPr lang="en-US" dirty="0"/>
              <a:t>   2% starting March 2019 or later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  <p:extLst>
      <p:ext uri="{BB962C8B-B14F-4D97-AF65-F5344CB8AC3E}">
        <p14:creationId xmlns:p14="http://schemas.microsoft.com/office/powerpoint/2010/main" val="1115186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Avg. Total Pay per RA as % of Room &amp; Board:  2017-18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4B26C-4340-4852-BF40-487EDE3B251D}"/>
              </a:ext>
            </a:extLst>
          </p:cNvPr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Traditional Undergraduate Programs</a:t>
            </a:r>
          </a:p>
        </p:txBody>
      </p:sp>
    </p:spTree>
    <p:extLst>
      <p:ext uri="{BB962C8B-B14F-4D97-AF65-F5344CB8AC3E}">
        <p14:creationId xmlns:p14="http://schemas.microsoft.com/office/powerpoint/2010/main" val="265240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How do you determine “Need”? </a:t>
            </a:r>
            <a:br>
              <a:rPr lang="en-US" dirty="0"/>
            </a:br>
            <a:r>
              <a:rPr lang="en-US" sz="2400" dirty="0"/>
              <a:t>(see p. 198ff.)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62 reporting schools:</a:t>
            </a:r>
          </a:p>
          <a:p>
            <a:pPr lvl="1"/>
            <a:r>
              <a:rPr lang="en-US" dirty="0"/>
              <a:t>54 (87%) use FM exclusively (compared with  89% in 2014)</a:t>
            </a:r>
          </a:p>
          <a:p>
            <a:pPr lvl="1"/>
            <a:r>
              <a:rPr lang="en-US" dirty="0"/>
              <a:t>8 schools (13%) use FM and some other method of need analysis (down from 9 schools in 2014)</a:t>
            </a:r>
          </a:p>
          <a:p>
            <a:pPr lvl="2"/>
            <a:r>
              <a:rPr lang="en-US" dirty="0"/>
              <a:t>0 schools reported using CSS Profile (same as 2014)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425731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3200" dirty="0"/>
              <a:t>% of Institutionally Controlled Gift Aid (ICGA) awarded based on Need</a:t>
            </a:r>
            <a:r>
              <a:rPr lang="en-US" sz="3600" dirty="0"/>
              <a:t> </a:t>
            </a:r>
            <a:r>
              <a:rPr lang="en-US" sz="1800" dirty="0"/>
              <a:t>(p. 242ff.)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71600"/>
          <a:ext cx="9144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F7767-EF0B-4EB5-9CAB-6A57927B4DF4}"/>
              </a:ext>
            </a:extLst>
          </p:cNvPr>
          <p:cNvSpPr txBox="1"/>
          <p:nvPr/>
        </p:nvSpPr>
        <p:spPr>
          <a:xfrm>
            <a:off x="5943600" y="-762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Traditional Undergraduate Programs</a:t>
            </a:r>
          </a:p>
        </p:txBody>
      </p:sp>
    </p:spTree>
    <p:extLst>
      <p:ext uri="{BB962C8B-B14F-4D97-AF65-F5344CB8AC3E}">
        <p14:creationId xmlns:p14="http://schemas.microsoft.com/office/powerpoint/2010/main" val="93747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3200" dirty="0"/>
              <a:t>% of Institutionally Controlled Gift Aid (ICGA) awarded based on Need</a:t>
            </a:r>
            <a:r>
              <a:rPr lang="en-US" sz="3600" dirty="0"/>
              <a:t> </a:t>
            </a:r>
            <a:r>
              <a:rPr lang="en-US" sz="1800" dirty="0"/>
              <a:t>(p. 242ff.)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84811"/>
          <a:ext cx="9144000" cy="441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FDF0D-530E-43DA-B427-6EA313AD333D}"/>
              </a:ext>
            </a:extLst>
          </p:cNvPr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Traditional Undergraduate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DD6A0-5FB2-4D5D-904F-9F0B579514D9}"/>
              </a:ext>
            </a:extLst>
          </p:cNvPr>
          <p:cNvSpPr txBox="1"/>
          <p:nvPr/>
        </p:nvSpPr>
        <p:spPr>
          <a:xfrm>
            <a:off x="2293620" y="1303811"/>
            <a:ext cx="541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Awarded for Need or Merit, but Meets Need</a:t>
            </a:r>
          </a:p>
        </p:txBody>
      </p:sp>
    </p:spTree>
    <p:extLst>
      <p:ext uri="{BB962C8B-B14F-4D97-AF65-F5344CB8AC3E}">
        <p14:creationId xmlns:p14="http://schemas.microsoft.com/office/powerpoint/2010/main" val="37244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en-US" sz="3200" dirty="0"/>
              <a:t>% of Institutionally Controlled Gift Aid (ICGA) </a:t>
            </a:r>
            <a:r>
              <a:rPr lang="en-US" sz="1800" dirty="0"/>
              <a:t>(p. 242ff.)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71600"/>
          <a:ext cx="9144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BE692-DBA8-4D68-80A3-E1A8048ED274}"/>
              </a:ext>
            </a:extLst>
          </p:cNvPr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Traditional Undergraduate Programs</a:t>
            </a:r>
          </a:p>
        </p:txBody>
      </p:sp>
    </p:spTree>
    <p:extLst>
      <p:ext uri="{BB962C8B-B14F-4D97-AF65-F5344CB8AC3E}">
        <p14:creationId xmlns:p14="http://schemas.microsoft.com/office/powerpoint/2010/main" val="287524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z="2800" dirty="0"/>
              <a:t>What criteria would the director of financial aid prefer to use to award institutional gift aid? </a:t>
            </a:r>
            <a:r>
              <a:rPr lang="en-US" sz="2000" dirty="0"/>
              <a:t>(p. 244ff.)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2098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86794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  <a:r>
                        <a:rPr lang="en-US" baseline="0" dirty="0"/>
                        <a:t> Survey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 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Only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  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   (3%)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(3%)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Need more than Merit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    (24%)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    (29%)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 (34%)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Need &amp; Merit Equally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    (67%)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    (54%)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(40%)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Merit more than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   (8%)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    (14%)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 (18%)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Only</a:t>
                      </a:r>
                      <a:r>
                        <a:rPr lang="en-US" baseline="0" dirty="0"/>
                        <a:t> Merit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  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  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B1889-F2EE-4009-9E6D-EFF590E3C0B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170471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Authors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100" b="1" i="1" dirty="0">
                <a:solidFill>
                  <a:schemeClr val="bg1"/>
                </a:solidFill>
              </a:rPr>
              <a:t>2018 Bethel Study – 20th Annual Financial Aid Survey of CCCU Institutions – 12.21.2018</a:t>
            </a:r>
          </a:p>
        </p:txBody>
      </p:sp>
      <p:pic>
        <p:nvPicPr>
          <p:cNvPr id="1026" name="Picture 2" descr="https://bsp-nas-dav.bethel.edu/IDCentre/Photos/49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0712"/>
            <a:ext cx="2025388" cy="2254302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t="5286" r="10484" b="8849"/>
          <a:stretch/>
        </p:blipFill>
        <p:spPr>
          <a:xfrm>
            <a:off x="6755129" y="1382375"/>
            <a:ext cx="1752600" cy="2438400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" name="TextBox 3"/>
          <p:cNvSpPr txBox="1"/>
          <p:nvPr/>
        </p:nvSpPr>
        <p:spPr>
          <a:xfrm>
            <a:off x="3581400" y="5315923"/>
            <a:ext cx="197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Dan Nelson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1" y="3821668"/>
            <a:ext cx="172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Jeff Olson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1" y="3739793"/>
            <a:ext cx="20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Stef Holm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CBBD3-D303-48F5-AB51-56B127CC63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60" y="3133031"/>
            <a:ext cx="1492754" cy="220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88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Hired a Financial Aid Consultant in last 5 Years? </a:t>
            </a:r>
            <a:r>
              <a:rPr lang="en-US" sz="2000" dirty="0"/>
              <a:t>(see p. 200ff.)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43 Yes (69%)</a:t>
            </a:r>
          </a:p>
          <a:p>
            <a:endParaRPr lang="en-US" dirty="0"/>
          </a:p>
          <a:p>
            <a:r>
              <a:rPr lang="en-US" dirty="0"/>
              <a:t>Most frequently named consultants</a:t>
            </a:r>
          </a:p>
          <a:p>
            <a:pPr lvl="1"/>
            <a:r>
              <a:rPr lang="en-US" dirty="0"/>
              <a:t>Ruffalo Noel Levitz (25 times)</a:t>
            </a:r>
          </a:p>
          <a:p>
            <a:pPr lvl="1"/>
            <a:r>
              <a:rPr lang="en-US" dirty="0"/>
              <a:t>EAB (Hardwick-Day) (8 times)</a:t>
            </a:r>
          </a:p>
          <a:p>
            <a:pPr lvl="1"/>
            <a:r>
              <a:rPr lang="en-US" dirty="0"/>
              <a:t>Scannell &amp; </a:t>
            </a:r>
            <a:r>
              <a:rPr lang="en-US" dirty="0" err="1"/>
              <a:t>Kurz</a:t>
            </a:r>
            <a:r>
              <a:rPr lang="en-US" dirty="0"/>
              <a:t> (3 times)</a:t>
            </a:r>
          </a:p>
          <a:p>
            <a:pPr lvl="1"/>
            <a:r>
              <a:rPr lang="en-US" dirty="0"/>
              <a:t>No others reported more than twice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B1889-F2EE-4009-9E6D-EFF590E3C0B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6" name="Picture 4" descr="C:\Documents and Settings\jdolson\Local Settings\Temporary Internet Files\Content.IE5\UUMFOL7O\MC9000888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217" y="3352800"/>
            <a:ext cx="1937082" cy="1692152"/>
          </a:xfrm>
          <a:prstGeom prst="rect">
            <a:avLst/>
          </a:prstGeom>
          <a:noFill/>
        </p:spPr>
      </p:pic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609623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Use of Net Price Calculators </a:t>
            </a:r>
            <a:br>
              <a:rPr lang="en-US" dirty="0"/>
            </a:br>
            <a:r>
              <a:rPr lang="en-US" sz="2000" dirty="0"/>
              <a:t>(pp. 204-207)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12 schools (19%) use the federally supplied NPC</a:t>
            </a:r>
          </a:p>
          <a:p>
            <a:r>
              <a:rPr lang="en-US" dirty="0"/>
              <a:t>4 schools (6%) developed their own NPC</a:t>
            </a:r>
          </a:p>
          <a:p>
            <a:r>
              <a:rPr lang="en-US" dirty="0"/>
              <a:t>46 schools (74%) use a vendor (see next slide)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r>
              <a:rPr lang="en-US" dirty="0"/>
              <a:t>If not required, would you still use your NPC?</a:t>
            </a:r>
          </a:p>
          <a:p>
            <a:pPr lvl="1"/>
            <a:r>
              <a:rPr lang="en-US" dirty="0"/>
              <a:t>24 yes</a:t>
            </a:r>
          </a:p>
          <a:p>
            <a:pPr lvl="1"/>
            <a:r>
              <a:rPr lang="en-US" dirty="0"/>
              <a:t>37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3369765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Net Price Calculator Vendors and Satisfaction Level </a:t>
            </a:r>
            <a:r>
              <a:rPr lang="en-US" sz="2000" dirty="0"/>
              <a:t>(p. 177)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Satisfaction (4 highest)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Ruffalo Noel Levitz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Raptor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Campus Logic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Board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Hardwick Day/EAB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AidCalc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Cegment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Enrollment Research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All Vendors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492009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478382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/>
          <a:lstStyle/>
          <a:p>
            <a:r>
              <a:rPr lang="en-US" sz="3200" dirty="0"/>
              <a:t>Financial Aid Director’s Involvement In</a:t>
            </a:r>
            <a:r>
              <a:rPr lang="en-US" sz="2800" dirty="0"/>
              <a:t>…</a:t>
            </a:r>
            <a:r>
              <a:rPr lang="en-US" sz="1400" dirty="0"/>
              <a:t>(p. 210ff)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3670" y="5181600"/>
            <a:ext cx="385253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Q. To what extent is the financial aid director involved in the following activities?  1. Direct involvement (participate in decision);  2. Indirect involvement (provide data/input to decision maker);  3. Not involved </a:t>
            </a:r>
          </a:p>
        </p:txBody>
      </p:sp>
    </p:spTree>
    <p:extLst>
      <p:ext uri="{BB962C8B-B14F-4D97-AF65-F5344CB8AC3E}">
        <p14:creationId xmlns:p14="http://schemas.microsoft.com/office/powerpoint/2010/main" val="1572649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Frequently Named Competitors</a:t>
            </a:r>
            <a:r>
              <a:rPr lang="en-US" dirty="0"/>
              <a:t> </a:t>
            </a:r>
            <a:r>
              <a:rPr lang="en-US" sz="2000" dirty="0"/>
              <a:t>(p. 254ff.)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/>
          <a:lstStyle/>
          <a:p>
            <a:pPr algn="ctr"/>
            <a:r>
              <a:rPr lang="en-US" sz="2000" dirty="0"/>
              <a:t># Times Listed as Competitor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890951"/>
            <a:ext cx="4343400" cy="39512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12  Azusa Pacific University, CA</a:t>
            </a:r>
          </a:p>
          <a:p>
            <a:pPr marL="0" indent="0">
              <a:buNone/>
            </a:pPr>
            <a:r>
              <a:rPr lang="en-US" sz="1600" dirty="0"/>
              <a:t>10  </a:t>
            </a:r>
            <a:r>
              <a:rPr lang="en-US" sz="1600" dirty="0" err="1"/>
              <a:t>Biola</a:t>
            </a:r>
            <a:r>
              <a:rPr lang="en-US" sz="1600" dirty="0"/>
              <a:t> University, CA</a:t>
            </a:r>
          </a:p>
          <a:p>
            <a:pPr marL="0" indent="0">
              <a:buNone/>
            </a:pPr>
            <a:r>
              <a:rPr lang="en-US" sz="1600" dirty="0"/>
              <a:t>  9  Wheaton College, IL</a:t>
            </a:r>
          </a:p>
          <a:p>
            <a:pPr marL="0" indent="0">
              <a:buNone/>
            </a:pPr>
            <a:r>
              <a:rPr lang="en-US" sz="1600" dirty="0"/>
              <a:t>  8  California Baptist University, CA</a:t>
            </a:r>
          </a:p>
          <a:p>
            <a:pPr marL="0" indent="0">
              <a:buNone/>
            </a:pPr>
            <a:r>
              <a:rPr lang="en-US" sz="1600" dirty="0"/>
              <a:t>  6  George Fox University, OR</a:t>
            </a:r>
          </a:p>
          <a:p>
            <a:pPr marL="0" indent="0">
              <a:buNone/>
            </a:pPr>
            <a:r>
              <a:rPr lang="en-US" sz="1600" dirty="0"/>
              <a:t>  6  Indiana Wesleyan University-Marion, IN</a:t>
            </a:r>
          </a:p>
          <a:p>
            <a:pPr marL="0" indent="0">
              <a:buNone/>
            </a:pPr>
            <a:r>
              <a:rPr lang="en-US" sz="1600" dirty="0"/>
              <a:t>  5  Bethel University, MN</a:t>
            </a:r>
          </a:p>
          <a:p>
            <a:pPr marL="0" indent="0">
              <a:buNone/>
            </a:pPr>
            <a:r>
              <a:rPr lang="en-US" sz="1600" dirty="0"/>
              <a:t>  5  Westmont College, CA</a:t>
            </a:r>
          </a:p>
          <a:p>
            <a:pPr marL="0" indent="0">
              <a:buNone/>
            </a:pPr>
            <a:r>
              <a:rPr lang="en-US" sz="1600" dirty="0"/>
              <a:t>  5  Olivet Nazarene University, IL</a:t>
            </a:r>
          </a:p>
          <a:p>
            <a:pPr marL="0" indent="0">
              <a:buNone/>
            </a:pPr>
            <a:r>
              <a:rPr lang="en-US" sz="1600" dirty="0"/>
              <a:t>  5  Calvin College, MI</a:t>
            </a:r>
          </a:p>
          <a:p>
            <a:pPr marL="0" indent="0">
              <a:buNone/>
            </a:pPr>
            <a:r>
              <a:rPr lang="en-US" sz="1600" dirty="0"/>
              <a:t>  5  Dordt College, IA</a:t>
            </a:r>
          </a:p>
          <a:p>
            <a:pPr marL="0" indent="0">
              <a:buNone/>
            </a:pPr>
            <a:r>
              <a:rPr lang="en-US" sz="1600" dirty="0"/>
              <a:t>  5  Whitworth University, WA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240394"/>
            <a:ext cx="4041775" cy="639762"/>
          </a:xfrm>
        </p:spPr>
        <p:txBody>
          <a:bodyPr/>
          <a:lstStyle/>
          <a:p>
            <a:pPr algn="ctr"/>
            <a:r>
              <a:rPr lang="en-US" sz="2000" dirty="0"/>
              <a:t>Type of Competition?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901746"/>
            <a:ext cx="4041775" cy="3951288"/>
          </a:xfrm>
        </p:spPr>
        <p:txBody>
          <a:bodyPr/>
          <a:lstStyle/>
          <a:p>
            <a:r>
              <a:rPr lang="en-US" sz="1800" dirty="0"/>
              <a:t>CCCU</a:t>
            </a:r>
          </a:p>
          <a:p>
            <a:pPr lvl="1"/>
            <a:r>
              <a:rPr lang="en-US" sz="1600" dirty="0"/>
              <a:t>2017-18 = 39%</a:t>
            </a:r>
          </a:p>
          <a:p>
            <a:pPr lvl="1"/>
            <a:r>
              <a:rPr lang="en-US" sz="1600" dirty="0"/>
              <a:t>2013-14 = 41%</a:t>
            </a:r>
          </a:p>
          <a:p>
            <a:pPr lvl="1"/>
            <a:r>
              <a:rPr lang="en-US" sz="1600" dirty="0"/>
              <a:t>2009-10 = 42%</a:t>
            </a:r>
          </a:p>
          <a:p>
            <a:r>
              <a:rPr lang="en-US" sz="1800" dirty="0"/>
              <a:t>Other Private</a:t>
            </a:r>
          </a:p>
          <a:p>
            <a:pPr lvl="1"/>
            <a:r>
              <a:rPr lang="en-US" sz="1600" dirty="0"/>
              <a:t>2017-18 = 21%</a:t>
            </a:r>
          </a:p>
          <a:p>
            <a:pPr lvl="1"/>
            <a:r>
              <a:rPr lang="en-US" sz="1600" dirty="0"/>
              <a:t>2013-14 = 20%</a:t>
            </a:r>
          </a:p>
          <a:p>
            <a:pPr lvl="1"/>
            <a:r>
              <a:rPr lang="en-US" sz="1600" dirty="0"/>
              <a:t>2009-10 = 21%</a:t>
            </a:r>
          </a:p>
          <a:p>
            <a:r>
              <a:rPr lang="en-US" sz="1800" dirty="0"/>
              <a:t>Publics</a:t>
            </a:r>
          </a:p>
          <a:p>
            <a:pPr lvl="1"/>
            <a:r>
              <a:rPr lang="en-US" sz="1600" dirty="0"/>
              <a:t>2017-18 = 40%</a:t>
            </a:r>
          </a:p>
          <a:p>
            <a:pPr lvl="1"/>
            <a:r>
              <a:rPr lang="en-US" sz="1600" dirty="0"/>
              <a:t>2013-14 = 39%</a:t>
            </a:r>
          </a:p>
          <a:p>
            <a:pPr lvl="1"/>
            <a:r>
              <a:rPr lang="en-US" sz="1600" dirty="0"/>
              <a:t>2009-10 = 37%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201988" y="5711428"/>
            <a:ext cx="4646612" cy="379253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Q. Who are your top 7-10 competitors?</a:t>
            </a:r>
          </a:p>
        </p:txBody>
      </p:sp>
    </p:spTree>
    <p:extLst>
      <p:ext uri="{BB962C8B-B14F-4D97-AF65-F5344CB8AC3E}">
        <p14:creationId xmlns:p14="http://schemas.microsoft.com/office/powerpoint/2010/main" val="297249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Do you make Professional Judgment Adjustments in these situations? </a:t>
            </a:r>
            <a:r>
              <a:rPr lang="en-US" sz="2000" dirty="0"/>
              <a:t>(p. 224ff.)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002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2948303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Do you make PJ Adjustments in these situations? </a:t>
            </a:r>
            <a:r>
              <a:rPr lang="en-US" sz="2000" dirty="0"/>
              <a:t>(p. 224ff.)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002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1649522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Do you make PJ Adjustments in these situations? </a:t>
            </a:r>
            <a:r>
              <a:rPr lang="en-US" sz="2000" dirty="0"/>
              <a:t>(p. 224ff.)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00200"/>
          <a:ext cx="9144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DBEC-7A62-4AE8-993A-250B47762F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2385447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noFill/>
        </p:spPr>
        <p:txBody>
          <a:bodyPr/>
          <a:lstStyle/>
          <a:p>
            <a:r>
              <a:rPr lang="en-US" sz="3200" dirty="0"/>
              <a:t># of Attendees by Conference: 2018 Survey </a:t>
            </a:r>
            <a:r>
              <a:rPr lang="en-US" sz="2000" dirty="0"/>
              <a:t>(p. 246ff.)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B1889-F2EE-4009-9E6D-EFF590E3C0B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6201" y="1371603"/>
          <a:ext cx="8991598" cy="442397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1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3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2018-19 Planned Conference Attendance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# Director, Dean, VP Attend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# </a:t>
                      </a:r>
                      <a:r>
                        <a:rPr lang="en-US" sz="1800" u="none" strike="noStrike" dirty="0" err="1">
                          <a:effectLst/>
                        </a:rPr>
                        <a:t>Ast</a:t>
                      </a:r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r>
                        <a:rPr lang="en-US" sz="1800" u="none" strike="noStrike" dirty="0" err="1">
                          <a:effectLst/>
                        </a:rPr>
                        <a:t>Assoc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Dir</a:t>
                      </a:r>
                      <a:r>
                        <a:rPr lang="en-US" sz="1800" u="none" strike="noStrike" dirty="0">
                          <a:effectLst/>
                        </a:rPr>
                        <a:t> Attend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# Counselor/ Other Attend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% of Grand</a:t>
                      </a:r>
                      <a:r>
                        <a:rPr lang="en-US" sz="1800" u="none" strike="noStrike" baseline="0" dirty="0">
                          <a:effectLst/>
                        </a:rPr>
                        <a:t> 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State 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FSA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Software Vendor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State 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NASFAA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Regional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CCCU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5347759"/>
                  </a:ext>
                </a:extLst>
              </a:tr>
              <a:tr h="39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Other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05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Grand Total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131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4117623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7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Financial Health Indicators: Institution Perspective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lvl="1" eaLnBrk="1" hangingPunct="1"/>
            <a:r>
              <a:rPr lang="en-US" dirty="0"/>
              <a:t>Tuition &amp; Fee Revenue</a:t>
            </a:r>
          </a:p>
          <a:p>
            <a:pPr lvl="1" eaLnBrk="1" hangingPunct="1"/>
            <a:r>
              <a:rPr lang="en-US" dirty="0"/>
              <a:t>Discount Rates   	</a:t>
            </a:r>
          </a:p>
          <a:p>
            <a:pPr lvl="1" eaLnBrk="1" hangingPunct="1"/>
            <a:r>
              <a:rPr lang="en-US" dirty="0"/>
              <a:t>Need</a:t>
            </a:r>
          </a:p>
          <a:p>
            <a:pPr lvl="1" eaLnBrk="1" hangingPunct="1"/>
            <a:r>
              <a:rPr lang="en-US" dirty="0"/>
              <a:t>Wealth Index</a:t>
            </a:r>
          </a:p>
          <a:p>
            <a:pPr lvl="1" eaLnBrk="1" hangingPunct="1"/>
            <a:r>
              <a:rPr lang="en-US" dirty="0"/>
              <a:t>Net Tuition Revenue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1C2ABCA-7D48-4AD5-A38F-B976C5F33CF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7652" name="Date Placeholder 9"/>
          <p:cNvSpPr>
            <a:spLocks noGrp="1"/>
          </p:cNvSpPr>
          <p:nvPr>
            <p:ph type="dt" sz="quarter" idx="2"/>
          </p:nvPr>
        </p:nvSpPr>
        <p:spPr>
          <a:xfrm>
            <a:off x="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7154" y="6826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Presentation 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163352"/>
            <a:ext cx="4267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/>
              <a:t>1. Survey Participants</a:t>
            </a:r>
            <a:endParaRPr lang="en-US" sz="1800" dirty="0"/>
          </a:p>
          <a:p>
            <a:pPr lvl="1" eaLnBrk="1" hangingPunct="1"/>
            <a:r>
              <a:rPr lang="en-US" sz="1600" dirty="0"/>
              <a:t>Survey Demographics</a:t>
            </a:r>
          </a:p>
          <a:p>
            <a:pPr lvl="1" eaLnBrk="1" hangingPunct="1"/>
            <a:r>
              <a:rPr lang="en-US" sz="1600" dirty="0"/>
              <a:t>Enrollment</a:t>
            </a:r>
          </a:p>
          <a:p>
            <a:pPr lvl="1" eaLnBrk="1" hangingPunct="1"/>
            <a:endParaRPr lang="en-US" sz="1600" dirty="0"/>
          </a:p>
          <a:p>
            <a:pPr eaLnBrk="1" hangingPunct="1">
              <a:buFontTx/>
              <a:buNone/>
            </a:pPr>
            <a:r>
              <a:rPr lang="en-US" sz="2000" b="1" dirty="0"/>
              <a:t>2. 2018 Survey Themes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Timing of New Student Awards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Student Wage Rates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Packaging</a:t>
            </a:r>
          </a:p>
          <a:p>
            <a:pPr lvl="2" eaLnBrk="1" hangingPunct="1"/>
            <a:r>
              <a:rPr lang="en-US" sz="1400" dirty="0">
                <a:solidFill>
                  <a:prstClr val="black"/>
                </a:solidFill>
              </a:rPr>
              <a:t>Need Analysis</a:t>
            </a:r>
          </a:p>
          <a:p>
            <a:pPr lvl="2" eaLnBrk="1" hangingPunct="1"/>
            <a:r>
              <a:rPr lang="en-US" sz="1400" dirty="0">
                <a:solidFill>
                  <a:prstClr val="black"/>
                </a:solidFill>
              </a:rPr>
              <a:t>Use of Consultants</a:t>
            </a:r>
          </a:p>
          <a:p>
            <a:pPr lvl="2" eaLnBrk="1" hangingPunct="1"/>
            <a:r>
              <a:rPr lang="en-US" sz="1400" dirty="0">
                <a:solidFill>
                  <a:prstClr val="black"/>
                </a:solidFill>
              </a:rPr>
              <a:t>Net Price Calculator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Financial Aid Director Role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Competitors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Appeals &amp; Adjustments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Financial Aid Conferences</a:t>
            </a:r>
          </a:p>
        </p:txBody>
      </p:sp>
      <p:sp>
        <p:nvSpPr>
          <p:cNvPr id="16388" name="Content Placeholder 7"/>
          <p:cNvSpPr>
            <a:spLocks noGrp="1"/>
          </p:cNvSpPr>
          <p:nvPr>
            <p:ph sz="half" idx="2"/>
          </p:nvPr>
        </p:nvSpPr>
        <p:spPr>
          <a:xfrm>
            <a:off x="4794354" y="1211263"/>
            <a:ext cx="4349646" cy="47323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/>
              <a:t>3. Financial Health Indicators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Tuition &amp; Fee Revenue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Discount Rates   	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Need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Wealth Index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Net Tuition Revenue</a:t>
            </a:r>
          </a:p>
          <a:p>
            <a:pPr lvl="1" eaLnBrk="1" hangingPunct="1"/>
            <a:endParaRPr lang="en-US" sz="1600" dirty="0">
              <a:solidFill>
                <a:prstClr val="black"/>
              </a:solidFill>
            </a:endParaRPr>
          </a:p>
          <a:p>
            <a:pPr marL="342900" lvl="1" indent="-342900" eaLnBrk="1" hangingPunct="1">
              <a:buNone/>
            </a:pPr>
            <a:r>
              <a:rPr lang="en-US" sz="2000" b="1" dirty="0">
                <a:ea typeface="+mn-ea"/>
                <a:cs typeface="+mn-cs"/>
              </a:rPr>
              <a:t>4. Affordability Indicators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Cost of Attendance Budgets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Financial Aid       	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Student Debt</a:t>
            </a:r>
          </a:p>
          <a:p>
            <a:pPr lvl="1" eaLnBrk="1" hangingPunct="1"/>
            <a:r>
              <a:rPr lang="en-US" sz="1600" dirty="0">
                <a:solidFill>
                  <a:prstClr val="black"/>
                </a:solidFill>
              </a:rPr>
              <a:t>Net Price / Family Ability to Pay</a:t>
            </a:r>
          </a:p>
          <a:p>
            <a:pPr lvl="1" eaLnBrk="1" hangingPunct="1"/>
            <a:endParaRPr lang="en-US" sz="1600" dirty="0">
              <a:solidFill>
                <a:prstClr val="black"/>
              </a:solidFill>
            </a:endParaRPr>
          </a:p>
          <a:p>
            <a:pPr marL="342900" lvl="1" indent="-342900" eaLnBrk="1" hangingPunct="1">
              <a:buNone/>
            </a:pPr>
            <a:r>
              <a:rPr lang="en-US" sz="2000" b="1" dirty="0"/>
              <a:t>5. Implications for our Schools (discussion)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/>
              <a:t>Tuition and Fee Revenue </a:t>
            </a:r>
            <a:r>
              <a:rPr lang="en-US" sz="1800" dirty="0"/>
              <a:t>(see p. 18)</a:t>
            </a:r>
            <a:endParaRPr lang="en-US" sz="24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47800"/>
            <a:ext cx="3352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The 62 responding schools reported ’17-’18 tuition &amp; fee revenue of $3.89 Billion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Extrapolating to the entire CCCU membership, tuition &amp; fee revenue at CCCU schools is over $6 Billion annually.</a:t>
            </a:r>
          </a:p>
          <a:p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5687437"/>
              </p:ext>
            </p:extLst>
          </p:nvPr>
        </p:nvGraphicFramePr>
        <p:xfrm>
          <a:off x="3733800" y="1270000"/>
          <a:ext cx="4953001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Traditional Programs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Non-Traditional</a:t>
                      </a:r>
                      <a:r>
                        <a:rPr lang="en-US" baseline="0" dirty="0"/>
                        <a:t> Programs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Graduate Programs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‘08-’09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‘09-10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‘10-’11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‘11-’12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‘12-’13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’13-’14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’14-’15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’15-’16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‘16-’17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887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‘17-’18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354433"/>
                  </a:ext>
                </a:extLst>
              </a:tr>
            </a:tbl>
          </a:graphicData>
        </a:graphic>
      </p:graphicFrame>
      <p:sp>
        <p:nvSpPr>
          <p:cNvPr id="28677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80010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49BA889-2579-4F32-AF81-A08368A473C5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42ECD0-36DB-4608-A005-BAFA9D2CBF17}"/>
              </a:ext>
            </a:extLst>
          </p:cNvPr>
          <p:cNvCxnSpPr>
            <a:cxnSpLocks/>
          </p:cNvCxnSpPr>
          <p:nvPr/>
        </p:nvCxnSpPr>
        <p:spPr bwMode="auto">
          <a:xfrm>
            <a:off x="3657600" y="5562600"/>
            <a:ext cx="5257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dirty="0"/>
              <a:t>How Dependent are Schools on Student and Family Loans? </a:t>
            </a:r>
            <a:r>
              <a:rPr lang="en-US" sz="2000" dirty="0"/>
              <a:t>(see p. 63)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600200"/>
            <a:ext cx="57150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Recorded loans (including PLUS) exceed 50% of tuition &amp; fee revenue at only 2 of 62 reporting schools (3%)</a:t>
            </a:r>
          </a:p>
          <a:p>
            <a:pPr lvl="1" eaLnBrk="1" hangingPunct="1"/>
            <a:r>
              <a:rPr lang="en-US" sz="2000" dirty="0"/>
              <a:t>2% on 2017 survey</a:t>
            </a:r>
          </a:p>
          <a:p>
            <a:pPr eaLnBrk="1" hangingPunct="1"/>
            <a:r>
              <a:rPr lang="en-US" sz="2400" dirty="0"/>
              <a:t>Loans are less than 30% of tuition and fee revenue at 39 of 62 schools (63%)</a:t>
            </a:r>
          </a:p>
          <a:p>
            <a:pPr lvl="1" eaLnBrk="1" hangingPunct="1"/>
            <a:r>
              <a:rPr lang="en-US" sz="2000" dirty="0"/>
              <a:t>52% on 2017 survey</a:t>
            </a:r>
          </a:p>
          <a:p>
            <a:pPr eaLnBrk="1" hangingPunct="1"/>
            <a:r>
              <a:rPr lang="en-US" sz="2400" dirty="0"/>
              <a:t>The median percentage is 27.6%, compared with</a:t>
            </a:r>
          </a:p>
          <a:p>
            <a:pPr lvl="1" eaLnBrk="1" hangingPunct="1"/>
            <a:r>
              <a:rPr lang="en-US" sz="1800" dirty="0"/>
              <a:t>29.3% on 2017 survey</a:t>
            </a:r>
          </a:p>
          <a:p>
            <a:pPr lvl="1" eaLnBrk="1" hangingPunct="1"/>
            <a:r>
              <a:rPr lang="en-US" sz="1800" dirty="0"/>
              <a:t>31.0% on 2016 survey</a:t>
            </a:r>
          </a:p>
          <a:p>
            <a:pPr lvl="1" eaLnBrk="1" hangingPunct="1"/>
            <a:r>
              <a:rPr lang="en-US" sz="1800" dirty="0"/>
              <a:t>32.9% on 2015 survey</a:t>
            </a:r>
          </a:p>
        </p:txBody>
      </p:sp>
      <p:pic>
        <p:nvPicPr>
          <p:cNvPr id="50180" name="Picture 4" descr="j0290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28019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Date Placeholder 6"/>
          <p:cNvSpPr>
            <a:spLocks noGrp="1"/>
          </p:cNvSpPr>
          <p:nvPr>
            <p:ph type="dt" sz="quarter" idx="12"/>
          </p:nvPr>
        </p:nvSpPr>
        <p:spPr>
          <a:xfrm>
            <a:off x="381000" y="6534150"/>
            <a:ext cx="80010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00800" cy="1600200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Percentage of 2017-18 Institutional Gift Aid (IGA) that is “funded” </a:t>
            </a:r>
            <a:r>
              <a:rPr lang="en-US" sz="2000" dirty="0"/>
              <a:t>(see p. 43)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08238"/>
            <a:ext cx="8229600" cy="3687762"/>
          </a:xfrm>
        </p:spPr>
        <p:txBody>
          <a:bodyPr/>
          <a:lstStyle/>
          <a:p>
            <a:pPr eaLnBrk="1" hangingPunct="1"/>
            <a:r>
              <a:rPr lang="en-US" sz="2800" dirty="0"/>
              <a:t>The typical (median) school reports that 3.9% of institutional gift aid (not including tuition remission) has a specific funding source (endowed or restricted).</a:t>
            </a:r>
          </a:p>
          <a:p>
            <a:pPr lvl="1" eaLnBrk="1" hangingPunct="1"/>
            <a:r>
              <a:rPr lang="en-US" sz="2400" dirty="0"/>
              <a:t>3 schools report that over 15% of IGA is funded.</a:t>
            </a:r>
          </a:p>
          <a:p>
            <a:pPr lvl="1" eaLnBrk="1" hangingPunct="1"/>
            <a:r>
              <a:rPr lang="en-US" sz="2400" dirty="0"/>
              <a:t>9 schools report between 10-15% of IGA is funded</a:t>
            </a:r>
          </a:p>
          <a:p>
            <a:pPr lvl="1" eaLnBrk="1" hangingPunct="1"/>
            <a:r>
              <a:rPr lang="en-US" sz="2400" dirty="0"/>
              <a:t>15 schools report between 5.0-9.9% of IGA is funded</a:t>
            </a:r>
          </a:p>
          <a:p>
            <a:pPr lvl="1" eaLnBrk="1" hangingPunct="1"/>
            <a:r>
              <a:rPr lang="en-US" sz="2400" dirty="0"/>
              <a:t>35 schools report that less than 5% of IGA is funded</a:t>
            </a:r>
          </a:p>
        </p:txBody>
      </p:sp>
      <p:pic>
        <p:nvPicPr>
          <p:cNvPr id="37892" name="Picture 4" descr="j0428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9812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Date Placeholder 6"/>
          <p:cNvSpPr>
            <a:spLocks noGrp="1"/>
          </p:cNvSpPr>
          <p:nvPr>
            <p:ph type="dt" sz="quarter" idx="2"/>
          </p:nvPr>
        </p:nvSpPr>
        <p:spPr>
          <a:xfrm>
            <a:off x="38100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6629400" cy="11430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Discount Rate Calculation </a:t>
            </a:r>
            <a:endParaRPr lang="en-US" sz="20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1616" y="1982569"/>
            <a:ext cx="8229600" cy="4037231"/>
          </a:xfrm>
        </p:spPr>
        <p:txBody>
          <a:bodyPr/>
          <a:lstStyle/>
          <a:p>
            <a:pPr eaLnBrk="1" hangingPunct="1"/>
            <a:r>
              <a:rPr lang="en-US" dirty="0"/>
              <a:t>Unfunded</a:t>
            </a:r>
          </a:p>
          <a:p>
            <a:pPr lvl="1" eaLnBrk="1" hangingPunct="1"/>
            <a:r>
              <a:rPr lang="en-US" dirty="0"/>
              <a:t>"Unrestricted Institutional gift aid" divided by "tuition and fee revenue"</a:t>
            </a:r>
          </a:p>
          <a:p>
            <a:pPr eaLnBrk="1" hangingPunct="1"/>
            <a:r>
              <a:rPr lang="en-US" dirty="0"/>
              <a:t>NACUBO</a:t>
            </a:r>
          </a:p>
          <a:p>
            <a:pPr lvl="1" eaLnBrk="1" hangingPunct="1"/>
            <a:r>
              <a:rPr lang="en-US" dirty="0"/>
              <a:t>(Unrestricted institutional gift aid + endowed + restricted) divided by "tuition and fee revenue"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Neither calculation includes employee tuition remissions</a:t>
            </a:r>
          </a:p>
        </p:txBody>
      </p:sp>
      <p:pic>
        <p:nvPicPr>
          <p:cNvPr id="55300" name="Picture 4" descr="MCj02909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457201"/>
            <a:ext cx="123807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Date Placeholder 7"/>
          <p:cNvSpPr>
            <a:spLocks noGrp="1"/>
          </p:cNvSpPr>
          <p:nvPr>
            <p:ph type="dt" sz="quarter" idx="12"/>
          </p:nvPr>
        </p:nvSpPr>
        <p:spPr>
          <a:xfrm>
            <a:off x="381000" y="6534150"/>
            <a:ext cx="81534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2017-18 Discount Rates (All Students)</a:t>
            </a:r>
            <a:br>
              <a:rPr lang="en-US" sz="3600" dirty="0"/>
            </a:br>
            <a:r>
              <a:rPr lang="en-US" sz="2000" dirty="0"/>
              <a:t>(see pp. 117-122</a:t>
            </a:r>
            <a:r>
              <a:rPr lang="en-US" sz="2400" dirty="0"/>
              <a:t>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793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62 schools reported Unfunded discount rates from 14.5% to 59.5% (next lowest was 26.6%)</a:t>
            </a:r>
          </a:p>
          <a:p>
            <a:pPr lvl="1" eaLnBrk="1" hangingPunct="1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Quartile: 39.9% </a:t>
            </a:r>
            <a:r>
              <a:rPr lang="en-US" sz="2000" dirty="0"/>
              <a:t>(38.5 last year)</a:t>
            </a:r>
          </a:p>
          <a:p>
            <a:pPr lvl="1" eaLnBrk="1" hangingPunct="1"/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Quartile (median):  43.3% </a:t>
            </a:r>
            <a:r>
              <a:rPr lang="en-US" sz="2000" dirty="0"/>
              <a:t>(41.9% last year)</a:t>
            </a:r>
          </a:p>
          <a:p>
            <a:pPr lvl="1" eaLnBrk="1" hangingPunct="1"/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Quartile: 47.4% </a:t>
            </a:r>
            <a:r>
              <a:rPr lang="en-US" sz="2000" dirty="0"/>
              <a:t>(46.7% last year)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The NACUBO discount rate for the same schools ranged from 29.5% to 61.0%</a:t>
            </a:r>
          </a:p>
          <a:p>
            <a:pPr lvl="1" eaLnBrk="1" hangingPunct="1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Quartile: 43.2% </a:t>
            </a:r>
            <a:r>
              <a:rPr lang="en-US" sz="2000" dirty="0"/>
              <a:t>(41.3% last year)</a:t>
            </a:r>
          </a:p>
          <a:p>
            <a:pPr lvl="1" eaLnBrk="1" hangingPunct="1"/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Quartile (median): 46.1%  </a:t>
            </a:r>
            <a:r>
              <a:rPr lang="en-US" sz="2000" dirty="0"/>
              <a:t>(43.8% last year)</a:t>
            </a:r>
          </a:p>
          <a:p>
            <a:pPr lvl="1" eaLnBrk="1" hangingPunct="1"/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Quartile: 50.2% </a:t>
            </a:r>
            <a:r>
              <a:rPr lang="en-US" sz="2000" dirty="0"/>
              <a:t>(50.6% last year)</a:t>
            </a:r>
          </a:p>
        </p:txBody>
      </p:sp>
      <p:pic>
        <p:nvPicPr>
          <p:cNvPr id="56325" name="Picture 5" descr="MCj007880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158" y="4495800"/>
            <a:ext cx="1561241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Date Placeholder 7"/>
          <p:cNvSpPr>
            <a:spLocks noGrp="1"/>
          </p:cNvSpPr>
          <p:nvPr>
            <p:ph type="dt" sz="quarter" idx="2"/>
          </p:nvPr>
        </p:nvSpPr>
        <p:spPr>
          <a:xfrm>
            <a:off x="38100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2018 Bethel Study – 20th Annual Financial Aid Survey of CCCU Institutions – 12.21.2018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282023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3198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49258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434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“Target” Unfunded Discount Rate for 2018-19 New Students</a:t>
            </a:r>
            <a:r>
              <a:rPr lang="en-US" sz="2000" dirty="0"/>
              <a:t> (see p. 131)</a:t>
            </a:r>
            <a:endParaRPr lang="en-US" sz="32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802330"/>
              </p:ext>
            </p:extLst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34274302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3477233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6748416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29521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Student Target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Student Estimated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Range of Differences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800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-8.9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7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First Quartile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+0.4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109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+3.7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55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Third Quartile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+9.0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50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+21.5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67398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AA9A02-FEBA-41DD-99A3-380385494DC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343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“Range of Differences” column illustrates the range of the gap between the “new student target discount rate” at 55 responding schools and the “estimated 18-19 unfunded discount rate for all students” at the same schools.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 negative “range of differences” means that the target new student rate at a school is less than their estimated overall discount rate, and vise versa.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  <p:extLst>
      <p:ext uri="{BB962C8B-B14F-4D97-AF65-F5344CB8AC3E}">
        <p14:creationId xmlns:p14="http://schemas.microsoft.com/office/powerpoint/2010/main" val="2878035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/>
              <a:t>2017-18 Needy/Not Needy</a:t>
            </a:r>
            <a:br>
              <a:rPr lang="en-US" dirty="0"/>
            </a:br>
            <a:r>
              <a:rPr lang="en-US" sz="1800" dirty="0"/>
              <a:t>(see p. 145)</a:t>
            </a:r>
            <a:endParaRPr lang="en-US" sz="2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69.7</a:t>
            </a:r>
            <a:r>
              <a:rPr lang="en-US" sz="2800" dirty="0"/>
              <a:t>%* percent of students at </a:t>
            </a:r>
            <a:r>
              <a:rPr lang="en-US" dirty="0"/>
              <a:t>57</a:t>
            </a:r>
            <a:r>
              <a:rPr lang="en-US" sz="2800" dirty="0"/>
              <a:t> responding schools were needy (range: </a:t>
            </a:r>
            <a:r>
              <a:rPr lang="en-US" dirty="0"/>
              <a:t>45.6</a:t>
            </a:r>
            <a:r>
              <a:rPr lang="en-US" sz="2800" dirty="0"/>
              <a:t>% to 98.0%).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Total gift aid to needy students = $1.25 billion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Average total gift aid per needy student = $18,217 </a:t>
            </a:r>
            <a:r>
              <a:rPr lang="en-US" sz="1800" dirty="0"/>
              <a:t>($16,909 last year)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1100" i="1" dirty="0"/>
              <a:t>* weighted average</a:t>
            </a:r>
          </a:p>
        </p:txBody>
      </p:sp>
      <p:sp>
        <p:nvSpPr>
          <p:cNvPr id="60429" name="Date Placeholder 13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8077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pic>
        <p:nvPicPr>
          <p:cNvPr id="6042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jdolson\AppData\Local\Microsoft\Windows\Temporary Internet Files\Content.IE5\E39XV434\MC9001395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34397"/>
            <a:ext cx="2853538" cy="381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8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22379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93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Survey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Demographics</a:t>
            </a:r>
          </a:p>
          <a:p>
            <a:r>
              <a:rPr lang="en-US" dirty="0"/>
              <a:t>Enrollment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8C04AA-8DE1-48AE-A369-12D3096791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310410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/>
              <a:t>How Needy are our Students?</a:t>
            </a:r>
            <a:br>
              <a:rPr lang="en-US" dirty="0"/>
            </a:br>
            <a:r>
              <a:rPr lang="en-US" sz="1800" dirty="0"/>
              <a:t>(see p. 149)</a:t>
            </a:r>
            <a:endParaRPr lang="en-US" sz="20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The average needy student in 2017-18 at responding schools had demonstrated need of $30,475  (range: $15,619 to $52,581)</a:t>
            </a:r>
          </a:p>
          <a:p>
            <a:pPr eaLnBrk="1" hangingPunct="1"/>
            <a:r>
              <a:rPr lang="en-US" sz="2400" dirty="0"/>
              <a:t>On average, responding schools meet 59.7% of need with gift aid</a:t>
            </a:r>
          </a:p>
          <a:p>
            <a:pPr lvl="1" eaLnBrk="1" hangingPunct="1"/>
            <a:r>
              <a:rPr lang="en-US" sz="2000" dirty="0"/>
              <a:t>Minimum: 40.2%</a:t>
            </a:r>
          </a:p>
          <a:p>
            <a:pPr lvl="1" eaLnBrk="1" hangingPunct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Quartile: 55.0%</a:t>
            </a:r>
          </a:p>
          <a:p>
            <a:pPr lvl="1" eaLnBrk="1" hangingPunct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Quartile (median):  59.5%</a:t>
            </a:r>
          </a:p>
          <a:p>
            <a:pPr lvl="1" eaLnBrk="1" hangingPunct="1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Quartile: 65.6%</a:t>
            </a:r>
          </a:p>
          <a:p>
            <a:pPr lvl="1" eaLnBrk="1" hangingPunct="1"/>
            <a:r>
              <a:rPr lang="en-US" sz="2000" dirty="0"/>
              <a:t>Maximum:  82.8%</a:t>
            </a:r>
          </a:p>
        </p:txBody>
      </p:sp>
      <p:sp>
        <p:nvSpPr>
          <p:cNvPr id="62471" name="Date Placeholder 7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80772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pic>
        <p:nvPicPr>
          <p:cNvPr id="2054" name="Picture 6" descr="C:\Users\jdolson\AppData\Local\Microsoft\Windows\Temporary Internet Files\Content.IE5\R72JTY31\MP9003847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43" y="2362200"/>
            <a:ext cx="240646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8E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54048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97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/>
              <a:t>2017-18 Non-Need Students</a:t>
            </a:r>
            <a:br>
              <a:rPr lang="en-US" dirty="0"/>
            </a:br>
            <a:r>
              <a:rPr lang="en-US" sz="1800" dirty="0"/>
              <a:t>(see p. 171ff.)</a:t>
            </a:r>
            <a:endParaRPr lang="en-US" sz="20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/>
              <a:t>Percentage of non-need students receiving gift aid</a:t>
            </a:r>
          </a:p>
          <a:p>
            <a:pPr eaLnBrk="1" hangingPunct="1"/>
            <a:r>
              <a:rPr lang="en-US" sz="2400" dirty="0"/>
              <a:t>19 of 56 (34%) schools gave non-need gift aid to over 97% of their non-need students</a:t>
            </a:r>
          </a:p>
          <a:p>
            <a:pPr lvl="1"/>
            <a:r>
              <a:rPr lang="en-US" sz="2000" dirty="0"/>
              <a:t>Minimum = 18.9%</a:t>
            </a:r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quartile = 80.9%</a:t>
            </a:r>
          </a:p>
          <a:p>
            <a:pPr lvl="1"/>
            <a:r>
              <a:rPr lang="en-US" sz="2000" dirty="0"/>
              <a:t>Median = 93.8%</a:t>
            </a:r>
          </a:p>
          <a:p>
            <a:pPr lvl="1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quartile = 98.3%</a:t>
            </a:r>
          </a:p>
          <a:p>
            <a:pPr lvl="1"/>
            <a:r>
              <a:rPr lang="en-US" sz="2000" dirty="0"/>
              <a:t>Max = 100% (11 schools)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Average total gift aid per non-need aid recipient</a:t>
            </a:r>
          </a:p>
          <a:p>
            <a:pPr lvl="1"/>
            <a:r>
              <a:rPr lang="en-US" sz="2000" dirty="0"/>
              <a:t>Minimum = $3,521</a:t>
            </a:r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quartile = $11,141</a:t>
            </a:r>
          </a:p>
          <a:p>
            <a:pPr lvl="1"/>
            <a:r>
              <a:rPr lang="en-US" sz="2000" dirty="0"/>
              <a:t>Median = $13,419</a:t>
            </a:r>
          </a:p>
          <a:p>
            <a:pPr lvl="1"/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quartile = $15,984</a:t>
            </a:r>
          </a:p>
          <a:p>
            <a:pPr lvl="1"/>
            <a:r>
              <a:rPr lang="en-US" sz="2000" dirty="0"/>
              <a:t>11 schools over $17,000</a:t>
            </a:r>
          </a:p>
          <a:p>
            <a:pPr lvl="1"/>
            <a:r>
              <a:rPr lang="en-US" sz="2000" dirty="0"/>
              <a:t>Max = $29,455</a:t>
            </a:r>
          </a:p>
          <a:p>
            <a:endParaRPr lang="en-US" sz="2400" dirty="0"/>
          </a:p>
        </p:txBody>
      </p:sp>
      <p:sp>
        <p:nvSpPr>
          <p:cNvPr id="62471" name="Date Placeholder 7"/>
          <p:cNvSpPr>
            <a:spLocks noGrp="1"/>
          </p:cNvSpPr>
          <p:nvPr>
            <p:ph type="dt" sz="half" idx="12"/>
          </p:nvPr>
        </p:nvSpPr>
        <p:spPr>
          <a:xfrm>
            <a:off x="0" y="6356350"/>
            <a:ext cx="7924800" cy="3492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78BEA-D76C-4E94-86C0-FAEAED25EB96}"/>
              </a:ext>
            </a:extLst>
          </p:cNvPr>
          <p:cNvSpPr txBox="1"/>
          <p:nvPr/>
        </p:nvSpPr>
        <p:spPr>
          <a:xfrm>
            <a:off x="4953000" y="5287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Weighted average total gift aid per needy recipient $18,386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9B16D7FE-D6D5-4927-B4BF-A6599B90088D}"/>
              </a:ext>
            </a:extLst>
          </p:cNvPr>
          <p:cNvSpPr/>
          <p:nvPr/>
        </p:nvSpPr>
        <p:spPr bwMode="auto">
          <a:xfrm rot="9775389">
            <a:off x="8007647" y="3544094"/>
            <a:ext cx="685800" cy="21336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529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dirty="0"/>
              <a:t>Price compared with Family Wealth </a:t>
            </a:r>
            <a:br>
              <a:rPr lang="en-US" sz="3600" dirty="0"/>
            </a:br>
            <a:r>
              <a:rPr lang="en-US" sz="1800" dirty="0"/>
              <a:t>(see p. 158ff.)</a:t>
            </a:r>
            <a:endParaRPr lang="en-US" sz="2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The "wealth index" is an approximate measurement of expected parent contribution from non-independent student families (whether or not they show need).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A positive variance means that, compared to other reporting schools, families are wealthier than the norm.</a:t>
            </a:r>
          </a:p>
        </p:txBody>
      </p:sp>
      <p:sp>
        <p:nvSpPr>
          <p:cNvPr id="65543" name="Date Placeholder 7"/>
          <p:cNvSpPr>
            <a:spLocks noGrp="1"/>
          </p:cNvSpPr>
          <p:nvPr>
            <p:ph type="dt" sz="quarter" idx="12"/>
          </p:nvPr>
        </p:nvSpPr>
        <p:spPr>
          <a:xfrm>
            <a:off x="38100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BCEAE7-B04D-4B45-A440-F13151FC0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9"/>
          <a:stretch/>
        </p:blipFill>
        <p:spPr>
          <a:xfrm>
            <a:off x="637673" y="726421"/>
            <a:ext cx="8049127" cy="540515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165A48-D836-4A36-828C-BB52708E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783"/>
          </a:xfrm>
        </p:spPr>
        <p:txBody>
          <a:bodyPr/>
          <a:lstStyle/>
          <a:p>
            <a:r>
              <a:rPr lang="en-US" sz="2800" dirty="0"/>
              <a:t>Price Compared with Family Wealth: 2017-18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  <p:extLst>
      <p:ext uri="{BB962C8B-B14F-4D97-AF65-F5344CB8AC3E}">
        <p14:creationId xmlns:p14="http://schemas.microsoft.com/office/powerpoint/2010/main" val="3222656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9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999203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677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1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11098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AD95187-07FA-424A-9D90-6F4AA4F48F56}"/>
              </a:ext>
            </a:extLst>
          </p:cNvPr>
          <p:cNvSpPr/>
          <p:nvPr/>
        </p:nvSpPr>
        <p:spPr bwMode="auto">
          <a:xfrm>
            <a:off x="76200" y="3429000"/>
            <a:ext cx="5334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16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2087562"/>
          </a:xfrm>
          <a:noFill/>
        </p:spPr>
        <p:txBody>
          <a:bodyPr/>
          <a:lstStyle/>
          <a:p>
            <a:pPr eaLnBrk="1" hangingPunct="1"/>
            <a:r>
              <a:rPr lang="en-US" dirty="0"/>
              <a:t>Affordability Indicators for Traditional Undergraduate Programs: Student’s Perspective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0954" y="2514601"/>
            <a:ext cx="8229600" cy="3429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b="1" dirty="0"/>
          </a:p>
          <a:p>
            <a:pPr lvl="1" eaLnBrk="1" hangingPunct="1"/>
            <a:r>
              <a:rPr lang="en-US" dirty="0"/>
              <a:t>Cost of Attendance Budgets</a:t>
            </a:r>
          </a:p>
          <a:p>
            <a:pPr lvl="1" eaLnBrk="1" hangingPunct="1"/>
            <a:r>
              <a:rPr lang="en-US" dirty="0"/>
              <a:t>Financial Aid       	</a:t>
            </a:r>
          </a:p>
          <a:p>
            <a:pPr lvl="1" eaLnBrk="1" hangingPunct="1"/>
            <a:r>
              <a:rPr lang="en-US" dirty="0"/>
              <a:t>Student Debt</a:t>
            </a:r>
          </a:p>
          <a:p>
            <a:pPr lvl="1" eaLnBrk="1" hangingPunct="1"/>
            <a:r>
              <a:rPr lang="en-US" dirty="0"/>
              <a:t>Net Price / Family Ability to Pay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27652" name="Date Placeholder 9"/>
          <p:cNvSpPr>
            <a:spLocks noGrp="1"/>
          </p:cNvSpPr>
          <p:nvPr>
            <p:ph type="dt" sz="quarter" idx="2"/>
          </p:nvPr>
        </p:nvSpPr>
        <p:spPr>
          <a:xfrm>
            <a:off x="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1429559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 sz="3200" dirty="0"/>
              <a:t>2018-19 On-campus Budgets (COA for students in Traditional Undergrad Programs) </a:t>
            </a:r>
            <a:r>
              <a:rPr lang="en-US" sz="1600" dirty="0"/>
              <a:t>(see p. 20ff.)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4267199"/>
          </a:xfrm>
        </p:spPr>
        <p:txBody>
          <a:bodyPr/>
          <a:lstStyle/>
          <a:p>
            <a:pPr eaLnBrk="1" hangingPunct="1"/>
            <a:r>
              <a:rPr lang="en-US" sz="2400" dirty="0"/>
              <a:t>Average on-campus student budget is $43,864</a:t>
            </a:r>
          </a:p>
          <a:p>
            <a:pPr lvl="1" eaLnBrk="1" hangingPunct="1"/>
            <a:r>
              <a:rPr lang="en-US" sz="2000" dirty="0"/>
              <a:t>Lincoln Christian $26,581</a:t>
            </a:r>
          </a:p>
          <a:p>
            <a:pPr lvl="1" eaLnBrk="1" hangingPunct="1"/>
            <a:r>
              <a:rPr lang="en-US" sz="2000" dirty="0"/>
              <a:t>Pepperdine  $73,002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This is an increase of 5.6% from 2017-18 (compared with a 3.3% increase from 2016-17 to 2017-18).  </a:t>
            </a:r>
          </a:p>
          <a:p>
            <a:pPr lvl="1" eaLnBrk="1" hangingPunct="1"/>
            <a:r>
              <a:rPr lang="en-US" sz="1600" dirty="0"/>
              <a:t>Up 4.4% without Pepperdine.</a:t>
            </a:r>
          </a:p>
          <a:p>
            <a:pPr eaLnBrk="1" hangingPunct="1"/>
            <a:endParaRPr lang="en-US" sz="2000" dirty="0"/>
          </a:p>
        </p:txBody>
      </p:sp>
      <p:pic>
        <p:nvPicPr>
          <p:cNvPr id="29700" name="Picture 5" descr="MCj036351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7975" y="1981200"/>
            <a:ext cx="3275013" cy="3962400"/>
          </a:xfrm>
        </p:spPr>
      </p:pic>
      <p:sp>
        <p:nvSpPr>
          <p:cNvPr id="29702" name="Date Placeholder 6"/>
          <p:cNvSpPr>
            <a:spLocks noGrp="1"/>
          </p:cNvSpPr>
          <p:nvPr>
            <p:ph type="dt" sz="quarter" idx="12"/>
          </p:nvPr>
        </p:nvSpPr>
        <p:spPr>
          <a:xfrm>
            <a:off x="381000" y="6534150"/>
            <a:ext cx="80010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3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28249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686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7372C-FFAD-47F8-AA06-F1C465C3A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73" t="12155" r="4543" b="251"/>
          <a:stretch/>
        </p:blipFill>
        <p:spPr>
          <a:xfrm>
            <a:off x="-1" y="301959"/>
            <a:ext cx="9143999" cy="5786043"/>
          </a:xfrm>
          <a:prstGeom prst="rect">
            <a:avLst/>
          </a:prstGeom>
        </p:spPr>
      </p:pic>
      <p:sp>
        <p:nvSpPr>
          <p:cNvPr id="18437" name="Date Placeholder 4"/>
          <p:cNvSpPr>
            <a:spLocks noGrp="1"/>
          </p:cNvSpPr>
          <p:nvPr>
            <p:ph type="dt" sz="half" idx="2"/>
          </p:nvPr>
        </p:nvSpPr>
        <p:spPr>
          <a:xfrm>
            <a:off x="381000" y="6534150"/>
            <a:ext cx="81534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6199" y="5841781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FFCC"/>
                </a:solidFill>
              </a:rPr>
              <a:t>http://batchgeo.com/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37633"/>
            <a:ext cx="8229600" cy="498080"/>
          </a:xfrm>
          <a:noFill/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62 Participants – Nov. 18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/>
              <a:t>Tuition &amp; Fee Changes</a:t>
            </a:r>
            <a:br>
              <a:rPr lang="en-US" sz="3600" dirty="0"/>
            </a:br>
            <a:r>
              <a:rPr lang="en-US" sz="3600" dirty="0"/>
              <a:t> 2017-18 to 2018-19 </a:t>
            </a:r>
            <a:r>
              <a:rPr lang="en-US" sz="1800" dirty="0"/>
              <a:t>(see p. 24ff.)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Tuition and Fees at 62 reporting schools increased from an average of $29,121 to $29,967 (</a:t>
            </a:r>
            <a:r>
              <a:rPr lang="en-US" b="1" dirty="0"/>
              <a:t>2.8</a:t>
            </a:r>
            <a:r>
              <a:rPr lang="en-US" dirty="0"/>
              <a:t>%).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¼ increased tuition by 2.8% or less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Two schools froze tuition, two schools dropped tuition (-11% and -24%)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¼ increased tuition by 2.9% to 3.2%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¼ increased tuition by 3.3% to 3.9%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¼ increased by more than 3.9%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The highest reported tuition increase was 9.8%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629400" y="6537325"/>
            <a:ext cx="2133600" cy="320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DAD3D36-C42C-4320-9FF5-DECE216603A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1749" name="Date Placeholder 5"/>
          <p:cNvSpPr>
            <a:spLocks noGrp="1"/>
          </p:cNvSpPr>
          <p:nvPr>
            <p:ph type="dt" sz="quarter" idx="2"/>
          </p:nvPr>
        </p:nvSpPr>
        <p:spPr>
          <a:xfrm>
            <a:off x="381000" y="6534150"/>
            <a:ext cx="81534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3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79744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4027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5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70924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7041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/>
              <a:t>Pell Grant as % of Total Enrollment </a:t>
            </a:r>
            <a:br>
              <a:rPr lang="en-US" sz="3600" dirty="0"/>
            </a:br>
            <a:r>
              <a:rPr lang="en-US" sz="1800" dirty="0"/>
              <a:t>(see p. 107ff.)</a:t>
            </a: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792317"/>
              </p:ext>
            </p:extLst>
          </p:nvPr>
        </p:nvGraphicFramePr>
        <p:xfrm>
          <a:off x="304799" y="1524000"/>
          <a:ext cx="8458199" cy="4592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5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53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Students in </a:t>
                      </a:r>
                    </a:p>
                    <a:p>
                      <a:pPr algn="ctr"/>
                      <a:r>
                        <a:rPr lang="en-US" dirty="0"/>
                        <a:t>Traditional Undergrad Programs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Students in </a:t>
                      </a:r>
                    </a:p>
                    <a:p>
                      <a:pPr algn="ctr"/>
                      <a:r>
                        <a:rPr lang="en-US" dirty="0"/>
                        <a:t>Non-Traditional Undergrad Programs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2016 Survey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2017 Survey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2018 Survey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2016 Survey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2017 Survey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2018 Survey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Minimum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13.6%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Quartile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32.9%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33.4%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44.6%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Quartile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41.6%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42.4%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r>
                        <a:rPr lang="en-US" dirty="0"/>
                        <a:t>Maximum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58.2%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100+%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Schools reporting Pell recipients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019" name="Date Placeholder 8"/>
          <p:cNvSpPr>
            <a:spLocks noGrp="1"/>
          </p:cNvSpPr>
          <p:nvPr>
            <p:ph type="dt" sz="quarter" idx="2"/>
          </p:nvPr>
        </p:nvSpPr>
        <p:spPr>
          <a:xfrm>
            <a:off x="38100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22177362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2018 Bethel Study – 20th Annual Financial Aid Survey of CCCU Institutions – 12.21.2018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5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29757"/>
              </p:ext>
            </p:extLst>
          </p:nvPr>
        </p:nvGraphicFramePr>
        <p:xfrm>
          <a:off x="0" y="277143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8330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5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434850"/>
              </p:ext>
            </p:extLst>
          </p:nvPr>
        </p:nvGraphicFramePr>
        <p:xfrm>
          <a:off x="0" y="277143"/>
          <a:ext cx="9143999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3094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/>
              <a:t>2017-18 Borrowing: Average per Enrolled Student </a:t>
            </a:r>
            <a:r>
              <a:rPr lang="en-US" sz="1800" dirty="0"/>
              <a:t>(see p. 61-62)</a:t>
            </a:r>
            <a:endParaRPr lang="en-US" sz="2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2543517"/>
              </p:ext>
            </p:extLst>
          </p:nvPr>
        </p:nvGraphicFramePr>
        <p:xfrm>
          <a:off x="152400" y="1600200"/>
          <a:ext cx="5029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5334000" y="1600200"/>
            <a:ext cx="3657600" cy="452596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Perkins $177</a:t>
            </a:r>
          </a:p>
          <a:p>
            <a:r>
              <a:rPr lang="en-US" sz="2400" dirty="0"/>
              <a:t>Subsidized $2,177</a:t>
            </a:r>
          </a:p>
          <a:p>
            <a:r>
              <a:rPr lang="en-US" sz="2400" dirty="0"/>
              <a:t>Unsubsidized $2,042</a:t>
            </a:r>
          </a:p>
          <a:p>
            <a:r>
              <a:rPr lang="en-US" sz="2400" dirty="0"/>
              <a:t>Other $1,261</a:t>
            </a:r>
          </a:p>
          <a:p>
            <a:r>
              <a:rPr lang="en-US" sz="2400" dirty="0"/>
              <a:t>PLUS $1,846</a:t>
            </a:r>
          </a:p>
          <a:p>
            <a:r>
              <a:rPr lang="en-US" sz="2400" dirty="0"/>
              <a:t>Total $7,503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81000" y="6477000"/>
            <a:ext cx="80772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  <p:extLst>
      <p:ext uri="{BB962C8B-B14F-4D97-AF65-F5344CB8AC3E}">
        <p14:creationId xmlns:p14="http://schemas.microsoft.com/office/powerpoint/2010/main" val="18237953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7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79678"/>
              </p:ext>
            </p:extLst>
          </p:nvPr>
        </p:nvGraphicFramePr>
        <p:xfrm>
          <a:off x="0" y="277143"/>
          <a:ext cx="9143999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77888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5" descr="MCj029741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48400" y="2613422"/>
            <a:ext cx="2743200" cy="2644377"/>
          </a:xfr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/>
              <a:t>2017-18 Total Financial Aid</a:t>
            </a:r>
            <a:br>
              <a:rPr lang="en-US" sz="4000" dirty="0"/>
            </a:br>
            <a:r>
              <a:rPr lang="en-US" sz="1800" dirty="0"/>
              <a:t>(see pp. 67ff.)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599" y="1600201"/>
            <a:ext cx="6019801" cy="4114800"/>
          </a:xfrm>
        </p:spPr>
        <p:txBody>
          <a:bodyPr/>
          <a:lstStyle/>
          <a:p>
            <a:pPr eaLnBrk="1" hangingPunct="1"/>
            <a:r>
              <a:rPr lang="en-US" sz="2800" dirty="0"/>
              <a:t>Students in traditional undergrad programs at 62 institutions received $2.3 billion of financial aid in 2017-18.</a:t>
            </a:r>
          </a:p>
          <a:p>
            <a:pPr lvl="1" eaLnBrk="1" hangingPunct="1"/>
            <a:r>
              <a:rPr lang="en-US" sz="2400" dirty="0"/>
              <a:t>$1.681 billion in gift aid (73%)</a:t>
            </a:r>
          </a:p>
          <a:p>
            <a:pPr lvl="1" eaLnBrk="1" hangingPunct="1"/>
            <a:r>
              <a:rPr lang="en-US" sz="2400" dirty="0"/>
              <a:t>$   562 million in student loans (24%)</a:t>
            </a:r>
          </a:p>
          <a:p>
            <a:pPr lvl="1" eaLnBrk="1" hangingPunct="1"/>
            <a:r>
              <a:rPr lang="en-US" sz="2400" dirty="0"/>
              <a:t>$     60 million in employment (3%)</a:t>
            </a:r>
          </a:p>
          <a:p>
            <a:pPr eaLnBrk="1" hangingPunct="1"/>
            <a:endParaRPr lang="en-US" sz="2800" dirty="0"/>
          </a:p>
          <a:p>
            <a:pPr lvl="1" eaLnBrk="1" hangingPunct="1"/>
            <a:endParaRPr lang="en-US" sz="2400" dirty="0"/>
          </a:p>
        </p:txBody>
      </p:sp>
      <p:sp>
        <p:nvSpPr>
          <p:cNvPr id="45063" name="Date Placeholder 7"/>
          <p:cNvSpPr>
            <a:spLocks noGrp="1"/>
          </p:cNvSpPr>
          <p:nvPr>
            <p:ph type="dt" sz="quarter" idx="12"/>
          </p:nvPr>
        </p:nvSpPr>
        <p:spPr>
          <a:xfrm>
            <a:off x="38100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  <p:extLst>
      <p:ext uri="{BB962C8B-B14F-4D97-AF65-F5344CB8AC3E}">
        <p14:creationId xmlns:p14="http://schemas.microsoft.com/office/powerpoint/2010/main" val="932134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7D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673849"/>
              </p:ext>
            </p:extLst>
          </p:nvPr>
        </p:nvGraphicFramePr>
        <p:xfrm>
          <a:off x="0" y="353342"/>
          <a:ext cx="9143999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098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/>
              <a:t>9 Schools </a:t>
            </a:r>
            <a:br>
              <a:rPr lang="en-US" sz="4000" dirty="0"/>
            </a:br>
            <a:r>
              <a:rPr lang="en-US" sz="4000" dirty="0"/>
              <a:t>Participated in all 20 studies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r>
              <a:rPr lang="en-US" sz="2400" dirty="0"/>
              <a:t>Bethel University, MN</a:t>
            </a:r>
          </a:p>
          <a:p>
            <a:r>
              <a:rPr lang="en-US" sz="2400" dirty="0"/>
              <a:t>Calvin College, MI</a:t>
            </a:r>
          </a:p>
          <a:p>
            <a:r>
              <a:rPr lang="en-US" sz="2400" dirty="0"/>
              <a:t>Houghton College, NY</a:t>
            </a:r>
          </a:p>
          <a:p>
            <a:r>
              <a:rPr lang="en-US" sz="2400" dirty="0"/>
              <a:t>John Brown University, AR</a:t>
            </a:r>
          </a:p>
          <a:p>
            <a:r>
              <a:rPr lang="en-US" sz="2400" dirty="0"/>
              <a:t>Messiah College, PA</a:t>
            </a:r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/>
          <a:lstStyle/>
          <a:p>
            <a:r>
              <a:rPr lang="en-US" sz="2400" dirty="0"/>
              <a:t>Roberts Wesleyan College, NY</a:t>
            </a:r>
          </a:p>
          <a:p>
            <a:r>
              <a:rPr lang="en-US" sz="2400" dirty="0"/>
              <a:t>Taylor University, IN</a:t>
            </a:r>
          </a:p>
          <a:p>
            <a:r>
              <a:rPr lang="en-US" sz="2400" dirty="0"/>
              <a:t>University of Northwestern - St Paul, MN</a:t>
            </a:r>
          </a:p>
          <a:p>
            <a:r>
              <a:rPr lang="en-US" sz="2400" dirty="0"/>
              <a:t>Westmont College, CA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</p:spTree>
    <p:extLst>
      <p:ext uri="{BB962C8B-B14F-4D97-AF65-F5344CB8AC3E}">
        <p14:creationId xmlns:p14="http://schemas.microsoft.com/office/powerpoint/2010/main" val="22877888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8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408266"/>
              </p:ext>
            </p:extLst>
          </p:nvPr>
        </p:nvGraphicFramePr>
        <p:xfrm>
          <a:off x="0" y="304800"/>
          <a:ext cx="9144000" cy="589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58284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en-US" sz="3600" dirty="0"/>
              <a:t>Average Student Loan Debt </a:t>
            </a:r>
            <a:br>
              <a:rPr lang="en-US" sz="3600" dirty="0"/>
            </a:br>
            <a:r>
              <a:rPr lang="en-US" sz="1800" dirty="0"/>
              <a:t>(see p. 93ff.)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On average 72% of FY18 graduates at 60 responding schools borrowed student loans (range: 44% to 100%).</a:t>
            </a:r>
          </a:p>
          <a:p>
            <a:pPr lvl="3"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Their average debt was $29,570 (range: $14,194 to $39,930).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30 of 60 (50%) of responding schools had average debts ranging from $26,660 to $33,088</a:t>
            </a:r>
          </a:p>
          <a:p>
            <a:pPr lvl="4"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average debt, at schools where students borrowed, equaled 102% of 2017-2018 tuition and fees at each student’s school (range: 40% to 212%).</a:t>
            </a:r>
          </a:p>
        </p:txBody>
      </p:sp>
      <p:sp>
        <p:nvSpPr>
          <p:cNvPr id="51207" name="Date Placeholder 7"/>
          <p:cNvSpPr>
            <a:spLocks noGrp="1"/>
          </p:cNvSpPr>
          <p:nvPr>
            <p:ph type="dt" sz="quarter" idx="2"/>
          </p:nvPr>
        </p:nvSpPr>
        <p:spPr>
          <a:xfrm>
            <a:off x="381000" y="6534150"/>
            <a:ext cx="8077200" cy="32385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noFill/>
        </p:spPr>
        <p:txBody>
          <a:bodyPr/>
          <a:lstStyle/>
          <a:p>
            <a:r>
              <a:rPr lang="en-US" sz="4000" dirty="0"/>
              <a:t>3-Year Cohort Default Rates</a:t>
            </a:r>
            <a:endParaRPr lang="en-US" sz="1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357591"/>
              </p:ext>
            </p:extLst>
          </p:nvPr>
        </p:nvGraphicFramePr>
        <p:xfrm>
          <a:off x="0" y="1461980"/>
          <a:ext cx="9144000" cy="447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FADBEC-7A62-4AE8-993A-250B47762FB0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09264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recent three-year default rate on government loans (FY2015 official).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60947" y="2514600"/>
            <a:ext cx="86306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Line Callout 2 (No Border) 2"/>
          <p:cNvSpPr/>
          <p:nvPr/>
        </p:nvSpPr>
        <p:spPr bwMode="auto">
          <a:xfrm>
            <a:off x="1143000" y="1990789"/>
            <a:ext cx="2438400" cy="457200"/>
          </a:xfrm>
          <a:prstGeom prst="callout2">
            <a:avLst>
              <a:gd name="adj1" fmla="val 50000"/>
              <a:gd name="adj2" fmla="val 2778"/>
              <a:gd name="adj3" fmla="val 85417"/>
              <a:gd name="adj4" fmla="val -7639"/>
              <a:gd name="adj5" fmla="val 102808"/>
              <a:gd name="adj6" fmla="val -10865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National Average Default Rate – All Schools (10.8%)</a:t>
            </a:r>
          </a:p>
        </p:txBody>
      </p:sp>
      <p:sp>
        <p:nvSpPr>
          <p:cNvPr id="10" name="Line Callout 2 (No Border) 9"/>
          <p:cNvSpPr/>
          <p:nvPr/>
        </p:nvSpPr>
        <p:spPr bwMode="auto">
          <a:xfrm>
            <a:off x="1163053" y="2657412"/>
            <a:ext cx="2743200" cy="457200"/>
          </a:xfrm>
          <a:prstGeom prst="callout2">
            <a:avLst>
              <a:gd name="adj1" fmla="val 50000"/>
              <a:gd name="adj2" fmla="val 2778"/>
              <a:gd name="adj3" fmla="val 85417"/>
              <a:gd name="adj4" fmla="val -7639"/>
              <a:gd name="adj5" fmla="val 104185"/>
              <a:gd name="adj6" fmla="val -11658"/>
            </a:avLst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rPr>
              <a:t>National Average Default Rate – Private 4-Year (6.6%)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947" y="5933648"/>
            <a:ext cx="8305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/>
              <a:t>SOURCE:  U.S. Department of Education Default Management, Official Cohort Default Rates for Schools, retrieved 12.20.2018 https://www2.ed.gov/offices/OSFAP/defaultmanagement/cdr.html</a:t>
            </a:r>
          </a:p>
        </p:txBody>
      </p:sp>
    </p:spTree>
    <p:extLst>
      <p:ext uri="{BB962C8B-B14F-4D97-AF65-F5344CB8AC3E}">
        <p14:creationId xmlns:p14="http://schemas.microsoft.com/office/powerpoint/2010/main" val="17685447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 rot="10800000" flipV="1">
            <a:off x="76200" y="6580858"/>
            <a:ext cx="6705600" cy="277142"/>
          </a:xfrm>
        </p:spPr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6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22194"/>
              </p:ext>
            </p:extLst>
          </p:nvPr>
        </p:nvGraphicFramePr>
        <p:xfrm>
          <a:off x="0" y="277142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46869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6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70087"/>
              </p:ext>
            </p:extLst>
          </p:nvPr>
        </p:nvGraphicFramePr>
        <p:xfrm>
          <a:off x="0" y="277142"/>
          <a:ext cx="9144000" cy="581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59455C95-AB70-4B46-8673-6A620EE0D156}"/>
              </a:ext>
            </a:extLst>
          </p:cNvPr>
          <p:cNvSpPr/>
          <p:nvPr/>
        </p:nvSpPr>
        <p:spPr bwMode="auto">
          <a:xfrm rot="10800000">
            <a:off x="8153400" y="1219200"/>
            <a:ext cx="304800" cy="15240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6D3ECF49-DF77-4BB9-A83A-00BE5EE9F9B7}"/>
              </a:ext>
            </a:extLst>
          </p:cNvPr>
          <p:cNvSpPr/>
          <p:nvPr/>
        </p:nvSpPr>
        <p:spPr bwMode="auto">
          <a:xfrm>
            <a:off x="685800" y="2514600"/>
            <a:ext cx="228600" cy="9144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061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Date Placeholder 9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76400"/>
            <a:ext cx="8763000" cy="2087562"/>
          </a:xfrm>
          <a:noFill/>
        </p:spPr>
        <p:txBody>
          <a:bodyPr/>
          <a:lstStyle/>
          <a:p>
            <a:pPr eaLnBrk="1" hangingPunct="1"/>
            <a:r>
              <a:rPr lang="en-US" dirty="0"/>
              <a:t>Implications for our Schools (discussion)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514600"/>
            <a:ext cx="8229600" cy="3429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b="1" dirty="0"/>
          </a:p>
          <a:p>
            <a:pPr lvl="1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30613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Questions?</a:t>
            </a:r>
          </a:p>
        </p:txBody>
      </p:sp>
      <p:sp>
        <p:nvSpPr>
          <p:cNvPr id="71686" name="Text Placeholder 7"/>
          <p:cNvSpPr>
            <a:spLocks noGrp="1"/>
          </p:cNvSpPr>
          <p:nvPr>
            <p:ph type="body" sz="half" idx="1"/>
          </p:nvPr>
        </p:nvSpPr>
        <p:spPr>
          <a:xfrm>
            <a:off x="457200" y="1417637"/>
            <a:ext cx="4572000" cy="4525963"/>
          </a:xfrm>
        </p:spPr>
        <p:txBody>
          <a:bodyPr/>
          <a:lstStyle/>
          <a:p>
            <a:r>
              <a:rPr lang="en-US" sz="2800" dirty="0"/>
              <a:t>Contact Dan Nelson or Jeff Olson if you have specific questions</a:t>
            </a:r>
          </a:p>
          <a:p>
            <a:pPr lvl="1"/>
            <a:r>
              <a:rPr lang="en-US" sz="2400" dirty="0"/>
              <a:t>dcnelson@bethel.edu</a:t>
            </a:r>
          </a:p>
          <a:p>
            <a:pPr lvl="1"/>
            <a:r>
              <a:rPr lang="en-US" sz="2400" dirty="0"/>
              <a:t>jeff-olson@bethel.edu</a:t>
            </a:r>
          </a:p>
          <a:p>
            <a:endParaRPr lang="en-US" sz="2800" dirty="0"/>
          </a:p>
          <a:p>
            <a:r>
              <a:rPr lang="en-US" sz="2800" dirty="0"/>
              <a:t>Email the CCCU financial aid administrators e-list to foster a broader conversation</a:t>
            </a: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76200" y="6477000"/>
            <a:ext cx="6705600" cy="24906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100" b="1" i="1" dirty="0">
                <a:solidFill>
                  <a:schemeClr val="bg1"/>
                </a:solidFill>
              </a:rPr>
              <a:t>2018 Bethel Study – 20th Annual Financial Aid Survey of CCCU Institutions – 12.21.2018</a:t>
            </a:r>
          </a:p>
        </p:txBody>
      </p:sp>
      <p:pic>
        <p:nvPicPr>
          <p:cNvPr id="3" name="Picture 2" descr="Andrew Fountain - Truth and the Bible | Newlife Church Toront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r="10721"/>
          <a:stretch/>
        </p:blipFill>
        <p:spPr>
          <a:xfrm>
            <a:off x="5105400" y="1676400"/>
            <a:ext cx="3505200" cy="3568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2017-’18 Enrollment </a:t>
            </a:r>
            <a:r>
              <a:rPr lang="en-US" sz="2000" dirty="0"/>
              <a:t>(see p. 4)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Of the 62 respondents:</a:t>
            </a:r>
          </a:p>
          <a:p>
            <a:pPr lvl="1" eaLnBrk="1" hangingPunct="1"/>
            <a:r>
              <a:rPr lang="en-US" dirty="0"/>
              <a:t>49 (79%) report non-traditional undergrads</a:t>
            </a:r>
          </a:p>
          <a:p>
            <a:pPr lvl="1" eaLnBrk="1" hangingPunct="1"/>
            <a:r>
              <a:rPr lang="en-US" dirty="0"/>
              <a:t>56 (90%) report graduate students</a:t>
            </a:r>
          </a:p>
          <a:p>
            <a:pPr eaLnBrk="1" hangingPunct="1"/>
            <a:r>
              <a:rPr lang="en-US" dirty="0"/>
              <a:t>Total Fall ‘17 undergraduate enrollment in traditional programs was 102,881 (for the 62 reporting schools).</a:t>
            </a:r>
          </a:p>
          <a:p>
            <a:pPr eaLnBrk="1" hangingPunct="1"/>
            <a:r>
              <a:rPr lang="en-US" dirty="0"/>
              <a:t>Total year grad and undergrad enrollment was 206,922 (as reported on FISAP)</a:t>
            </a:r>
          </a:p>
        </p:txBody>
      </p:sp>
      <p:sp>
        <p:nvSpPr>
          <p:cNvPr id="20487" name="Date Placeholder 7"/>
          <p:cNvSpPr>
            <a:spLocks noGrp="1"/>
          </p:cNvSpPr>
          <p:nvPr>
            <p:ph type="dt" sz="quarter" idx="2"/>
          </p:nvPr>
        </p:nvSpPr>
        <p:spPr>
          <a:xfrm>
            <a:off x="0" y="6477000"/>
            <a:ext cx="8153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2018 Bethel Study – 20th Annual Financial Aid Survey of CCCU Institutions – 12.21.2018</a:t>
            </a:r>
          </a:p>
        </p:txBody>
      </p:sp>
      <p:pic>
        <p:nvPicPr>
          <p:cNvPr id="20485" name="Picture 5" descr="MCPE01538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5263" y="304800"/>
            <a:ext cx="1073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-30635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Traditional Undergraduate Programs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2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88831"/>
              </p:ext>
            </p:extLst>
          </p:nvPr>
        </p:nvGraphicFramePr>
        <p:xfrm>
          <a:off x="0" y="277143"/>
          <a:ext cx="9144000" cy="581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39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Bethel Study – 20th Annual Financial Aid Survey of CCCU Institutions – 12.21.2018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2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23173"/>
              </p:ext>
            </p:extLst>
          </p:nvPr>
        </p:nvGraphicFramePr>
        <p:xfrm>
          <a:off x="0" y="228601"/>
          <a:ext cx="9144000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624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71153</TotalTime>
  <Words>5330</Words>
  <Application>Microsoft Office PowerPoint</Application>
  <PresentationFormat>On-screen Show (4:3)</PresentationFormat>
  <Paragraphs>979</Paragraphs>
  <Slides>66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Times New Roman</vt:lpstr>
      <vt:lpstr>Default Design</vt:lpstr>
      <vt:lpstr>2018 Bethel Study Results  Trends in Affordability &amp; Institutional Financial Health at CCCU Schools</vt:lpstr>
      <vt:lpstr>Authors</vt:lpstr>
      <vt:lpstr>Presentation Overview</vt:lpstr>
      <vt:lpstr>Survey Participants</vt:lpstr>
      <vt:lpstr>62 Participants – Nov. 18</vt:lpstr>
      <vt:lpstr>9 Schools  Participated in all 20 studies</vt:lpstr>
      <vt:lpstr>2017-’18 Enrollment (see p. 4)</vt:lpstr>
      <vt:lpstr>PowerPoint Presentation</vt:lpstr>
      <vt:lpstr>PowerPoint Presentation</vt:lpstr>
      <vt:lpstr>PowerPoint Presentation</vt:lpstr>
      <vt:lpstr>PowerPoint Presentation</vt:lpstr>
      <vt:lpstr>2018 Survey Themes</vt:lpstr>
      <vt:lpstr>Timing of New Student Awards for 2019 (see p. 252ff.)</vt:lpstr>
      <vt:lpstr>Avg. Total Pay per RA as % of Room &amp; Board:  2017-18</vt:lpstr>
      <vt:lpstr>How do you determine “Need”?  (see p. 198ff.)</vt:lpstr>
      <vt:lpstr>% of Institutionally Controlled Gift Aid (ICGA) awarded based on Need (p. 242ff.)</vt:lpstr>
      <vt:lpstr>% of Institutionally Controlled Gift Aid (ICGA) awarded based on Need (p. 242ff.)</vt:lpstr>
      <vt:lpstr>% of Institutionally Controlled Gift Aid (ICGA) (p. 242ff.)</vt:lpstr>
      <vt:lpstr>What criteria would the director of financial aid prefer to use to award institutional gift aid? (p. 244ff.)</vt:lpstr>
      <vt:lpstr>Hired a Financial Aid Consultant in last 5 Years? (see p. 200ff.)</vt:lpstr>
      <vt:lpstr>Use of Net Price Calculators  (pp. 204-207)</vt:lpstr>
      <vt:lpstr>Net Price Calculator Vendors and Satisfaction Level (p. 177)</vt:lpstr>
      <vt:lpstr>Financial Aid Director’s Involvement In…(p. 210ff)</vt:lpstr>
      <vt:lpstr>Frequently Named Competitors (p. 254ff.)</vt:lpstr>
      <vt:lpstr>Do you make Professional Judgment Adjustments in these situations? (p. 224ff.)</vt:lpstr>
      <vt:lpstr>Do you make PJ Adjustments in these situations? (p. 224ff.)</vt:lpstr>
      <vt:lpstr>Do you make PJ Adjustments in these situations? (p. 224ff.)</vt:lpstr>
      <vt:lpstr># of Attendees by Conference: 2018 Survey (p. 246ff.)</vt:lpstr>
      <vt:lpstr>Financial Health Indicators: Institution Perspective</vt:lpstr>
      <vt:lpstr>Tuition and Fee Revenue (see p. 18)</vt:lpstr>
      <vt:lpstr>How Dependent are Schools on Student and Family Loans? (see p. 63)</vt:lpstr>
      <vt:lpstr>Percentage of 2017-18 Institutional Gift Aid (IGA) that is “funded” (see p. 43)</vt:lpstr>
      <vt:lpstr>Discount Rate Calculation </vt:lpstr>
      <vt:lpstr>2017-18 Discount Rates (All Students) (see pp. 117-122)</vt:lpstr>
      <vt:lpstr>PowerPoint Presentation</vt:lpstr>
      <vt:lpstr>PowerPoint Presentation</vt:lpstr>
      <vt:lpstr>“Target” Unfunded Discount Rate for 2018-19 New Students (see p. 131)</vt:lpstr>
      <vt:lpstr>2017-18 Needy/Not Needy (see p. 145)</vt:lpstr>
      <vt:lpstr>PowerPoint Presentation</vt:lpstr>
      <vt:lpstr>How Needy are our Students? (see p. 149)</vt:lpstr>
      <vt:lpstr>PowerPoint Presentation</vt:lpstr>
      <vt:lpstr>2017-18 Non-Need Students (see p. 171ff.)</vt:lpstr>
      <vt:lpstr>Price compared with Family Wealth  (see p. 158ff.)</vt:lpstr>
      <vt:lpstr>Price Compared with Family Wealth: 2017-18</vt:lpstr>
      <vt:lpstr>PowerPoint Presentation</vt:lpstr>
      <vt:lpstr>PowerPoint Presentation</vt:lpstr>
      <vt:lpstr>Affordability Indicators for Traditional Undergraduate Programs: Student’s Perspective</vt:lpstr>
      <vt:lpstr>2018-19 On-campus Budgets (COA for students in Traditional Undergrad Programs) (see p. 20ff.)</vt:lpstr>
      <vt:lpstr>PowerPoint Presentation</vt:lpstr>
      <vt:lpstr>Tuition &amp; Fee Changes  2017-18 to 2018-19 (see p. 24ff.)</vt:lpstr>
      <vt:lpstr>PowerPoint Presentation</vt:lpstr>
      <vt:lpstr>PowerPoint Presentation</vt:lpstr>
      <vt:lpstr>Pell Grant as % of Total Enrollment  (see p. 107ff.)</vt:lpstr>
      <vt:lpstr>PowerPoint Presentation</vt:lpstr>
      <vt:lpstr>PowerPoint Presentation</vt:lpstr>
      <vt:lpstr>2017-18 Borrowing: Average per Enrolled Student (see p. 61-62)</vt:lpstr>
      <vt:lpstr>PowerPoint Presentation</vt:lpstr>
      <vt:lpstr>2017-18 Total Financial Aid (see pp. 67ff.)</vt:lpstr>
      <vt:lpstr>PowerPoint Presentation</vt:lpstr>
      <vt:lpstr>PowerPoint Presentation</vt:lpstr>
      <vt:lpstr>Average Student Loan Debt  (see p. 93ff.)</vt:lpstr>
      <vt:lpstr>3-Year Cohort Default Rates</vt:lpstr>
      <vt:lpstr>PowerPoint Presentation</vt:lpstr>
      <vt:lpstr>PowerPoint Presentation</vt:lpstr>
      <vt:lpstr>Implications for our Schools (discussion)</vt:lpstr>
      <vt:lpstr>Questions?</vt:lpstr>
    </vt:vector>
  </TitlesOfParts>
  <Company>Bethel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CCCU Financial Aid Survey - Dec 2004</dc:title>
  <dc:creator>jdolson</dc:creator>
  <cp:lastModifiedBy>Jeff Olson</cp:lastModifiedBy>
  <cp:revision>1810</cp:revision>
  <cp:lastPrinted>2019-01-25T16:51:17Z</cp:lastPrinted>
  <dcterms:created xsi:type="dcterms:W3CDTF">2004-12-29T17:28:42Z</dcterms:created>
  <dcterms:modified xsi:type="dcterms:W3CDTF">2019-02-01T14:23:48Z</dcterms:modified>
</cp:coreProperties>
</file>